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6.xml" ContentType="application/vnd.openxmlformats-officedocument.presentationml.tags+xml"/>
  <Override PartName="/ppt/notesSlides/notesSlide1.xml" ContentType="application/vnd.openxmlformats-officedocument.presentationml.notesSlide+xml"/>
  <Override PartName="/ppt/tags/tag57.xml" ContentType="application/vnd.openxmlformats-officedocument.presentationml.tags+xml"/>
  <Override PartName="/ppt/notesSlides/notesSlide2.xml" ContentType="application/vnd.openxmlformats-officedocument.presentationml.notesSlide+xml"/>
  <Override PartName="/ppt/tags/tag58.xml" ContentType="application/vnd.openxmlformats-officedocument.presentationml.tags+xml"/>
  <Override PartName="/ppt/notesSlides/notesSlide3.xml" ContentType="application/vnd.openxmlformats-officedocument.presentationml.notesSlide+xml"/>
  <Override PartName="/ppt/tags/tag59.xml" ContentType="application/vnd.openxmlformats-officedocument.presentationml.tags+xml"/>
  <Override PartName="/ppt/notesSlides/notesSlide4.xml" ContentType="application/vnd.openxmlformats-officedocument.presentationml.notesSlide+xml"/>
  <Override PartName="/ppt/tags/tag60.xml" ContentType="application/vnd.openxmlformats-officedocument.presentationml.tags+xml"/>
  <Override PartName="/ppt/notesSlides/notesSlide5.xml" ContentType="application/vnd.openxmlformats-officedocument.presentationml.notesSlide+xml"/>
  <Override PartName="/ppt/tags/tag61.xml" ContentType="application/vnd.openxmlformats-officedocument.presentationml.tags+xml"/>
  <Override PartName="/ppt/notesSlides/notesSlide6.xml" ContentType="application/vnd.openxmlformats-officedocument.presentationml.notesSlide+xml"/>
  <Override PartName="/ppt/tags/tag62.xml" ContentType="application/vnd.openxmlformats-officedocument.presentationml.tags+xml"/>
  <Override PartName="/ppt/notesSlides/notesSlide7.xml" ContentType="application/vnd.openxmlformats-officedocument.presentationml.notesSlide+xml"/>
  <Override PartName="/ppt/tags/tag63.xml" ContentType="application/vnd.openxmlformats-officedocument.presentationml.tags+xml"/>
  <Override PartName="/ppt/notesSlides/notesSlide8.xml" ContentType="application/vnd.openxmlformats-officedocument.presentationml.notesSlide+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notesSlides/notesSlide10.xml" ContentType="application/vnd.openxmlformats-officedocument.presentationml.notesSlide+xml"/>
  <Override PartName="/ppt/tags/tag66.xml" ContentType="application/vnd.openxmlformats-officedocument.presentationml.tags+xml"/>
  <Override PartName="/ppt/notesSlides/notesSlide11.xml" ContentType="application/vnd.openxmlformats-officedocument.presentationml.notesSlide+xml"/>
  <Override PartName="/ppt/tags/tag67.xml" ContentType="application/vnd.openxmlformats-officedocument.presentationml.tags+xml"/>
  <Override PartName="/ppt/notesSlides/notesSlide12.xml" ContentType="application/vnd.openxmlformats-officedocument.presentationml.notesSlide+xml"/>
  <Override PartName="/ppt/tags/tag68.xml" ContentType="application/vnd.openxmlformats-officedocument.presentationml.tags+xml"/>
  <Override PartName="/ppt/notesSlides/notesSlide13.xml" ContentType="application/vnd.openxmlformats-officedocument.presentationml.notesSlide+xml"/>
  <Override PartName="/ppt/tags/tag69.xml" ContentType="application/vnd.openxmlformats-officedocument.presentationml.tags+xml"/>
  <Override PartName="/ppt/notesSlides/notesSlide14.xml" ContentType="application/vnd.openxmlformats-officedocument.presentationml.notesSlide+xml"/>
  <Override PartName="/ppt/tags/tag70.xml" ContentType="application/vnd.openxmlformats-officedocument.presentationml.tags+xml"/>
  <Override PartName="/ppt/notesSlides/notesSlide15.xml" ContentType="application/vnd.openxmlformats-officedocument.presentationml.notesSlide+xml"/>
  <Override PartName="/ppt/tags/tag71.xml" ContentType="application/vnd.openxmlformats-officedocument.presentationml.tags+xml"/>
  <Override PartName="/ppt/notesSlides/notesSlide16.xml" ContentType="application/vnd.openxmlformats-officedocument.presentationml.notesSlide+xml"/>
  <Override PartName="/ppt/tags/tag72.xml" ContentType="application/vnd.openxmlformats-officedocument.presentationml.tags+xml"/>
  <Override PartName="/ppt/notesSlides/notesSlide17.xml" ContentType="application/vnd.openxmlformats-officedocument.presentationml.notesSlide+xml"/>
  <Override PartName="/ppt/tags/tag73.xml" ContentType="application/vnd.openxmlformats-officedocument.presentationml.tags+xml"/>
  <Override PartName="/ppt/notesSlides/notesSlide18.xml" ContentType="application/vnd.openxmlformats-officedocument.presentationml.notesSlide+xml"/>
  <Override PartName="/ppt/tags/tag74.xml" ContentType="application/vnd.openxmlformats-officedocument.presentationml.tags+xml"/>
  <Override PartName="/ppt/notesSlides/notesSlide19.xml" ContentType="application/vnd.openxmlformats-officedocument.presentationml.notesSlide+xml"/>
  <Override PartName="/ppt/tags/tag75.xml" ContentType="application/vnd.openxmlformats-officedocument.presentationml.tags+xml"/>
  <Override PartName="/ppt/notesSlides/notesSlide20.xml" ContentType="application/vnd.openxmlformats-officedocument.presentationml.notesSlide+xml"/>
  <Override PartName="/ppt/tags/tag76.xml" ContentType="application/vnd.openxmlformats-officedocument.presentationml.tags+xml"/>
  <Override PartName="/ppt/notesSlides/notesSlide21.xml" ContentType="application/vnd.openxmlformats-officedocument.presentationml.notesSlide+xml"/>
  <Override PartName="/ppt/tags/tag77.xml" ContentType="application/vnd.openxmlformats-officedocument.presentationml.tags+xml"/>
  <Override PartName="/ppt/notesSlides/notesSlide22.xml" ContentType="application/vnd.openxmlformats-officedocument.presentationml.notesSlide+xml"/>
  <Override PartName="/ppt/tags/tag78.xml" ContentType="application/vnd.openxmlformats-officedocument.presentationml.tags+xml"/>
  <Override PartName="/ppt/notesSlides/notesSlide23.xml" ContentType="application/vnd.openxmlformats-officedocument.presentationml.notesSlide+xml"/>
  <Override PartName="/ppt/tags/tag79.xml" ContentType="application/vnd.openxmlformats-officedocument.presentationml.tags+xml"/>
  <Override PartName="/ppt/notesSlides/notesSlide24.xml" ContentType="application/vnd.openxmlformats-officedocument.presentationml.notesSlide+xml"/>
  <Override PartName="/ppt/tags/tag80.xml" ContentType="application/vnd.openxmlformats-officedocument.presentationml.tags+xml"/>
  <Override PartName="/ppt/notesSlides/notesSlide25.xml" ContentType="application/vnd.openxmlformats-officedocument.presentationml.notesSlide+xml"/>
  <Override PartName="/ppt/tags/tag81.xml" ContentType="application/vnd.openxmlformats-officedocument.presentationml.tags+xml"/>
  <Override PartName="/ppt/notesSlides/notesSlide26.xml" ContentType="application/vnd.openxmlformats-officedocument.presentationml.notesSlide+xml"/>
  <Override PartName="/ppt/tags/tag82.xml" ContentType="application/vnd.openxmlformats-officedocument.presentationml.tags+xml"/>
  <Override PartName="/ppt/notesSlides/notesSlide27.xml" ContentType="application/vnd.openxmlformats-officedocument.presentationml.notesSlide+xml"/>
  <Override PartName="/ppt/tags/tag83.xml" ContentType="application/vnd.openxmlformats-officedocument.presentationml.tags+xml"/>
  <Override PartName="/ppt/notesSlides/notesSlide28.xml" ContentType="application/vnd.openxmlformats-officedocument.presentationml.notesSlide+xml"/>
  <Override PartName="/ppt/tags/tag84.xml" ContentType="application/vnd.openxmlformats-officedocument.presentationml.tags+xml"/>
  <Override PartName="/ppt/notesSlides/notesSlide29.xml" ContentType="application/vnd.openxmlformats-officedocument.presentationml.notesSlide+xml"/>
  <Override PartName="/ppt/tags/tag85.xml" ContentType="application/vnd.openxmlformats-officedocument.presentationml.tags+xml"/>
  <Override PartName="/ppt/notesSlides/notesSlide30.xml" ContentType="application/vnd.openxmlformats-officedocument.presentationml.notesSlide+xml"/>
  <Override PartName="/ppt/tags/tag86.xml" ContentType="application/vnd.openxmlformats-officedocument.presentationml.tags+xml"/>
  <Override PartName="/ppt/notesSlides/notesSlide31.xml" ContentType="application/vnd.openxmlformats-officedocument.presentationml.notesSlide+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notesSlides/notesSlide34.xml" ContentType="application/vnd.openxmlformats-officedocument.presentationml.notesSlide+xml"/>
  <Override PartName="/ppt/tags/tag90.xml" ContentType="application/vnd.openxmlformats-officedocument.presentationml.tags+xml"/>
  <Override PartName="/ppt/notesSlides/notesSlide35.xml" ContentType="application/vnd.openxmlformats-officedocument.presentationml.notesSlide+xml"/>
  <Override PartName="/ppt/tags/tag91.xml" ContentType="application/vnd.openxmlformats-officedocument.presentationml.tags+xml"/>
  <Override PartName="/ppt/notesSlides/notesSlide36.xml" ContentType="application/vnd.openxmlformats-officedocument.presentationml.notesSlide+xml"/>
  <Override PartName="/ppt/tags/tag92.xml" ContentType="application/vnd.openxmlformats-officedocument.presentationml.tags+xml"/>
  <Override PartName="/ppt/notesSlides/notesSlide37.xml" ContentType="application/vnd.openxmlformats-officedocument.presentationml.notesSlide+xml"/>
  <Override PartName="/ppt/tags/tag93.xml" ContentType="application/vnd.openxmlformats-officedocument.presentationml.tags+xml"/>
  <Override PartName="/ppt/notesSlides/notesSlide38.xml" ContentType="application/vnd.openxmlformats-officedocument.presentationml.notesSlide+xml"/>
  <Override PartName="/ppt/tags/tag94.xml" ContentType="application/vnd.openxmlformats-officedocument.presentationml.tags+xml"/>
  <Override PartName="/ppt/notesSlides/notesSlide39.xml" ContentType="application/vnd.openxmlformats-officedocument.presentationml.notesSlide+xml"/>
  <Override PartName="/ppt/tags/tag95.xml" ContentType="application/vnd.openxmlformats-officedocument.presentationml.tags+xml"/>
  <Override PartName="/ppt/notesSlides/notesSlide40.xml" ContentType="application/vnd.openxmlformats-officedocument.presentationml.notesSlide+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notesSlides/notesSlide42.xml" ContentType="application/vnd.openxmlformats-officedocument.presentationml.notesSlide+xml"/>
  <Override PartName="/ppt/tags/tag98.xml" ContentType="application/vnd.openxmlformats-officedocument.presentationml.tags+xml"/>
  <Override PartName="/ppt/notesSlides/notesSlide43.xml" ContentType="application/vnd.openxmlformats-officedocument.presentationml.notesSlide+xml"/>
  <Override PartName="/ppt/tags/tag99.xml" ContentType="application/vnd.openxmlformats-officedocument.presentationml.tags+xml"/>
  <Override PartName="/ppt/notesSlides/notesSlide44.xml" ContentType="application/vnd.openxmlformats-officedocument.presentationml.notesSlide+xml"/>
  <Override PartName="/ppt/tags/tag100.xml" ContentType="application/vnd.openxmlformats-officedocument.presentationml.tags+xml"/>
  <Override PartName="/ppt/notesSlides/notesSlide45.xml" ContentType="application/vnd.openxmlformats-officedocument.presentationml.notesSlide+xml"/>
  <Override PartName="/ppt/tags/tag101.xml" ContentType="application/vnd.openxmlformats-officedocument.presentationml.tags+xml"/>
  <Override PartName="/ppt/notesSlides/notesSlide46.xml" ContentType="application/vnd.openxmlformats-officedocument.presentationml.notesSlide+xml"/>
  <Override PartName="/ppt/tags/tag102.xml" ContentType="application/vnd.openxmlformats-officedocument.presentationml.tags+xml"/>
  <Override PartName="/ppt/notesSlides/notesSlide47.xml" ContentType="application/vnd.openxmlformats-officedocument.presentationml.notesSlide+xml"/>
  <Override PartName="/ppt/tags/tag103.xml" ContentType="application/vnd.openxmlformats-officedocument.presentationml.tags+xml"/>
  <Override PartName="/ppt/notesSlides/notesSlide48.xml" ContentType="application/vnd.openxmlformats-officedocument.presentationml.notesSlide+xml"/>
  <Override PartName="/ppt/tags/tag104.xml" ContentType="application/vnd.openxmlformats-officedocument.presentationml.tags+xml"/>
  <Override PartName="/ppt/notesSlides/notesSlide49.xml" ContentType="application/vnd.openxmlformats-officedocument.presentationml.notesSlide+xml"/>
  <Override PartName="/ppt/tags/tag105.xml" ContentType="application/vnd.openxmlformats-officedocument.presentationml.tags+xml"/>
  <Override PartName="/ppt/notesSlides/notesSlide50.xml" ContentType="application/vnd.openxmlformats-officedocument.presentationml.notesSlide+xml"/>
  <Override PartName="/ppt/tags/tag106.xml" ContentType="application/vnd.openxmlformats-officedocument.presentationml.tags+xml"/>
  <Override PartName="/ppt/notesSlides/notesSlide51.xml" ContentType="application/vnd.openxmlformats-officedocument.presentationml.notesSlide+xml"/>
  <Override PartName="/ppt/tags/tag107.xml" ContentType="application/vnd.openxmlformats-officedocument.presentationml.tags+xml"/>
  <Override PartName="/ppt/notesSlides/notesSlide52.xml" ContentType="application/vnd.openxmlformats-officedocument.presentationml.notesSlide+xml"/>
  <Override PartName="/ppt/tags/tag108.xml" ContentType="application/vnd.openxmlformats-officedocument.presentationml.tags+xml"/>
  <Override PartName="/ppt/notesSlides/notesSlide53.xml" ContentType="application/vnd.openxmlformats-officedocument.presentationml.notesSlide+xml"/>
  <Override PartName="/ppt/tags/tag109.xml" ContentType="application/vnd.openxmlformats-officedocument.presentationml.tags+xml"/>
  <Override PartName="/ppt/notesSlides/notesSlide54.xml" ContentType="application/vnd.openxmlformats-officedocument.presentationml.notesSlide+xml"/>
  <Override PartName="/ppt/tags/tag110.xml" ContentType="application/vnd.openxmlformats-officedocument.presentationml.tags+xml"/>
  <Override PartName="/ppt/notesSlides/notesSlide55.xml" ContentType="application/vnd.openxmlformats-officedocument.presentationml.notesSlide+xml"/>
  <Override PartName="/ppt/tags/tag111.xml" ContentType="application/vnd.openxmlformats-officedocument.presentationml.tags+xml"/>
  <Override PartName="/ppt/notesSlides/notesSlide56.xml" ContentType="application/vnd.openxmlformats-officedocument.presentationml.notesSlide+xml"/>
  <Override PartName="/ppt/tags/tag112.xml" ContentType="application/vnd.openxmlformats-officedocument.presentationml.tags+xml"/>
  <Override PartName="/ppt/notesSlides/notesSlide57.xml" ContentType="application/vnd.openxmlformats-officedocument.presentationml.notesSlide+xml"/>
  <Override PartName="/ppt/tags/tag113.xml" ContentType="application/vnd.openxmlformats-officedocument.presentationml.tags+xml"/>
  <Override PartName="/ppt/notesSlides/notesSlide58.xml" ContentType="application/vnd.openxmlformats-officedocument.presentationml.notesSlide+xml"/>
  <Override PartName="/ppt/tags/tag114.xml" ContentType="application/vnd.openxmlformats-officedocument.presentationml.tags+xml"/>
  <Override PartName="/ppt/notesSlides/notesSlide59.xml" ContentType="application/vnd.openxmlformats-officedocument.presentationml.notesSlide+xml"/>
  <Override PartName="/ppt/tags/tag115.xml" ContentType="application/vnd.openxmlformats-officedocument.presentationml.tags+xml"/>
  <Override PartName="/ppt/notesSlides/notesSlide60.xml" ContentType="application/vnd.openxmlformats-officedocument.presentationml.notesSlide+xml"/>
  <Override PartName="/ppt/tags/tag116.xml" ContentType="application/vnd.openxmlformats-officedocument.presentationml.tags+xml"/>
  <Override PartName="/ppt/notesSlides/notesSlide61.xml" ContentType="application/vnd.openxmlformats-officedocument.presentationml.notesSlide+xml"/>
  <Override PartName="/ppt/tags/tag117.xml" ContentType="application/vnd.openxmlformats-officedocument.presentationml.tags+xml"/>
  <Override PartName="/ppt/notesSlides/notesSlide62.xml" ContentType="application/vnd.openxmlformats-officedocument.presentationml.notesSlide+xml"/>
  <Override PartName="/ppt/tags/tag118.xml" ContentType="application/vnd.openxmlformats-officedocument.presentationml.tags+xml"/>
  <Override PartName="/ppt/notesSlides/notesSlide63.xml" ContentType="application/vnd.openxmlformats-officedocument.presentationml.notesSlide+xml"/>
  <Override PartName="/ppt/tags/tag119.xml" ContentType="application/vnd.openxmlformats-officedocument.presentationml.tags+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69"/>
  </p:notesMasterIdLst>
  <p:handoutMasterIdLst>
    <p:handoutMasterId r:id="rId70"/>
  </p:handoutMasterIdLst>
  <p:sldIdLst>
    <p:sldId id="430" r:id="rId5"/>
    <p:sldId id="629" r:id="rId6"/>
    <p:sldId id="630" r:id="rId7"/>
    <p:sldId id="631" r:id="rId8"/>
    <p:sldId id="333" r:id="rId9"/>
    <p:sldId id="327" r:id="rId10"/>
    <p:sldId id="522" r:id="rId11"/>
    <p:sldId id="625" r:id="rId12"/>
    <p:sldId id="542" r:id="rId13"/>
    <p:sldId id="523" r:id="rId14"/>
    <p:sldId id="488" r:id="rId15"/>
    <p:sldId id="489" r:id="rId16"/>
    <p:sldId id="490" r:id="rId17"/>
    <p:sldId id="888" r:id="rId18"/>
    <p:sldId id="492" r:id="rId19"/>
    <p:sldId id="437" r:id="rId20"/>
    <p:sldId id="335" r:id="rId21"/>
    <p:sldId id="626" r:id="rId22"/>
    <p:sldId id="627" r:id="rId23"/>
    <p:sldId id="433" r:id="rId24"/>
    <p:sldId id="434" r:id="rId25"/>
    <p:sldId id="508" r:id="rId26"/>
    <p:sldId id="635" r:id="rId27"/>
    <p:sldId id="551" r:id="rId28"/>
    <p:sldId id="552" r:id="rId29"/>
    <p:sldId id="886" r:id="rId30"/>
    <p:sldId id="618" r:id="rId31"/>
    <p:sldId id="621" r:id="rId32"/>
    <p:sldId id="642" r:id="rId33"/>
    <p:sldId id="632" r:id="rId34"/>
    <p:sldId id="410" r:id="rId35"/>
    <p:sldId id="884" r:id="rId36"/>
    <p:sldId id="556" r:id="rId37"/>
    <p:sldId id="441" r:id="rId38"/>
    <p:sldId id="442" r:id="rId39"/>
    <p:sldId id="643" r:id="rId40"/>
    <p:sldId id="887" r:id="rId41"/>
    <p:sldId id="639" r:id="rId42"/>
    <p:sldId id="633" r:id="rId43"/>
    <p:sldId id="530" r:id="rId44"/>
    <p:sldId id="531" r:id="rId45"/>
    <p:sldId id="534" r:id="rId46"/>
    <p:sldId id="535" r:id="rId47"/>
    <p:sldId id="536" r:id="rId48"/>
    <p:sldId id="532" r:id="rId49"/>
    <p:sldId id="538" r:id="rId50"/>
    <p:sldId id="644" r:id="rId51"/>
    <p:sldId id="634" r:id="rId52"/>
    <p:sldId id="885" r:id="rId53"/>
    <p:sldId id="541" r:id="rId54"/>
    <p:sldId id="544" r:id="rId55"/>
    <p:sldId id="545" r:id="rId56"/>
    <p:sldId id="641" r:id="rId57"/>
    <p:sldId id="537" r:id="rId58"/>
    <p:sldId id="645" r:id="rId59"/>
    <p:sldId id="646" r:id="rId60"/>
    <p:sldId id="647" r:id="rId61"/>
    <p:sldId id="883" r:id="rId62"/>
    <p:sldId id="345" r:id="rId63"/>
    <p:sldId id="623" r:id="rId64"/>
    <p:sldId id="313" r:id="rId65"/>
    <p:sldId id="314" r:id="rId66"/>
    <p:sldId id="655" r:id="rId67"/>
    <p:sldId id="889" r:id="rId68"/>
  </p:sldIdLst>
  <p:sldSz cx="12192000" cy="6858000"/>
  <p:notesSz cx="7772400" cy="10058400"/>
  <p:custDataLst>
    <p:tags r:id="rId71"/>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C0D7DC47-AE85-4F4F-A7F4-B7B15DCDB9B1}">
          <p14:sldIdLst>
            <p14:sldId id="430"/>
            <p14:sldId id="629"/>
            <p14:sldId id="630"/>
          </p14:sldIdLst>
        </p14:section>
        <p14:section name="Section 1: Amazon Relational Database Service" id="{E521C0A0-4503-4F63-8A1E-F8775444D549}">
          <p14:sldIdLst>
            <p14:sldId id="631"/>
            <p14:sldId id="333"/>
            <p14:sldId id="327"/>
            <p14:sldId id="522"/>
            <p14:sldId id="625"/>
            <p14:sldId id="542"/>
            <p14:sldId id="523"/>
            <p14:sldId id="488"/>
            <p14:sldId id="489"/>
            <p14:sldId id="490"/>
            <p14:sldId id="888"/>
            <p14:sldId id="492"/>
            <p14:sldId id="437"/>
            <p14:sldId id="335"/>
            <p14:sldId id="626"/>
            <p14:sldId id="627"/>
            <p14:sldId id="433"/>
            <p14:sldId id="434"/>
            <p14:sldId id="508"/>
          </p14:sldIdLst>
        </p14:section>
        <p14:section name="Lab 5: Build Your DB Server and Interact with Your DB Using an App" id="{3158A907-B490-423E-B045-84C725BBCE46}">
          <p14:sldIdLst>
            <p14:sldId id="635"/>
            <p14:sldId id="551"/>
            <p14:sldId id="552"/>
            <p14:sldId id="886"/>
            <p14:sldId id="618"/>
            <p14:sldId id="621"/>
            <p14:sldId id="642"/>
          </p14:sldIdLst>
        </p14:section>
        <p14:section name="Section 2: Amazon DynamoDB" id="{A0EC7C26-5818-43B7-9B73-E1DA2DDC565A}">
          <p14:sldIdLst>
            <p14:sldId id="632"/>
            <p14:sldId id="410"/>
            <p14:sldId id="884"/>
            <p14:sldId id="556"/>
            <p14:sldId id="441"/>
            <p14:sldId id="442"/>
            <p14:sldId id="643"/>
            <p14:sldId id="887"/>
            <p14:sldId id="639"/>
          </p14:sldIdLst>
        </p14:section>
        <p14:section name="Section 3: Amazon Redshift" id="{E822F36E-DD3F-45FE-9E21-F13B6536DF82}">
          <p14:sldIdLst>
            <p14:sldId id="633"/>
            <p14:sldId id="530"/>
            <p14:sldId id="531"/>
            <p14:sldId id="534"/>
            <p14:sldId id="535"/>
            <p14:sldId id="536"/>
            <p14:sldId id="532"/>
            <p14:sldId id="538"/>
            <p14:sldId id="644"/>
          </p14:sldIdLst>
        </p14:section>
        <p14:section name="Section 4: Amazon Aurora" id="{BE72561B-6922-42DC-8435-5ED06B40CC38}">
          <p14:sldIdLst>
            <p14:sldId id="634"/>
            <p14:sldId id="885"/>
            <p14:sldId id="541"/>
            <p14:sldId id="544"/>
            <p14:sldId id="545"/>
            <p14:sldId id="641"/>
          </p14:sldIdLst>
        </p14:section>
        <p14:section name="Activity: Dabase service case studies" id="{ECE0CE42-0E87-4BED-854A-42F994D4EC97}">
          <p14:sldIdLst>
            <p14:sldId id="537"/>
            <p14:sldId id="645"/>
            <p14:sldId id="646"/>
            <p14:sldId id="647"/>
          </p14:sldIdLst>
        </p14:section>
        <p14:section name="Module Wrap up" id="{E2F39349-66F4-426B-8716-BD4619541D4A}">
          <p14:sldIdLst>
            <p14:sldId id="883"/>
            <p14:sldId id="345"/>
            <p14:sldId id="623"/>
            <p14:sldId id="313"/>
            <p14:sldId id="314"/>
            <p14:sldId id="655"/>
            <p14:sldId id="8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B98E4-4A3A-4546-B894-5C92A209D9DE}" v="15" dt="2022-05-19T19:17:42.223"/>
    <p1510:client id="{C6BDF64B-8E0D-497F-AC71-26A531C7F0B1}" v="155" dt="2022-05-19T19:21:32.608"/>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12/5/2022</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C699566B-B88A-1CBC-7F36-A720D61EE72B}"/>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a16="http://schemas.microsoft.com/office/drawing/2014/main" id="{7A2EC60C-E74D-00C4-CD52-02245A306FE8}"/>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a16="http://schemas.microsoft.com/office/drawing/2014/main" id="{C13DAA92-A7AB-308A-2C2B-E646274B4699}"/>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id="{E3FCEA05-1994-92B8-39EC-AB59391EC11B}"/>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70886B93-3B7F-6549-8D8C-BC97C4C46C47}" type="slidenum">
              <a:rPr lang="en-US" smtClean="0"/>
              <a:t>‹#›</a:t>
            </a:fld>
            <a:endParaRPr lang="en-US"/>
          </a:p>
        </p:txBody>
      </p:sp>
      <p:sp>
        <p:nvSpPr>
          <p:cNvPr id="13" name="Date Placeholder 12">
            <a:extLst>
              <a:ext uri="{FF2B5EF4-FFF2-40B4-BE49-F238E27FC236}">
                <a16:creationId xmlns:a16="http://schemas.microsoft.com/office/drawing/2014/main" id="{12CCB18F-14F6-A834-8A8A-204D2F44FC99}"/>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9B13B6-04AF-4E45-976B-1BB7ED12A0B5}" type="datetimeFigureOut">
              <a:rPr lang="en-US" smtClean="0"/>
              <a:t>12/5/2022</a:t>
            </a:fld>
            <a:endParaRPr lang="en-US"/>
          </a:p>
        </p:txBody>
      </p:sp>
      <p:sp>
        <p:nvSpPr>
          <p:cNvPr id="14" name="Notes Placeholder 13">
            <a:extLst>
              <a:ext uri="{FF2B5EF4-FFF2-40B4-BE49-F238E27FC236}">
                <a16:creationId xmlns:a16="http://schemas.microsoft.com/office/drawing/2014/main" id="{7D9B8C13-3428-F86B-6B9D-4FDF5CD06C13}"/>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amazondynamodb/latest/developerguide/HowItWorks.CoreComponents.html#HowItWorks.CoreComponents.TablesItemsAttribut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ws.amazon.com/redshift/"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ws.amazon.com/rds/aurora/"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aws.amazon.com/products/databases/learn/" TargetMode="External"/><Relationship Id="rId5" Type="http://schemas.openxmlformats.org/officeDocument/2006/relationships/hyperlink" Target="https://docs.aws.amazon.com/whitepapers/latest/aws-overview/database.html" TargetMode="External"/><Relationship Id="rId4" Type="http://schemas.openxmlformats.org/officeDocument/2006/relationships/hyperlink" Target="https://aws.amazon.com/rds/"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Welcom</a:t>
            </a:r>
            <a:r>
              <a:rPr lang="en-US" baseline="0"/>
              <a:t>e to Module 8: Databases</a:t>
            </a:r>
            <a:endParaRPr lang="en-US"/>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With Amazon RDS, you manage your application optimization.</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AWS manages installing and patching the operating system, installing and patching the database software, automatic backups, and high availability. </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AWS also scales resources, manages power and servers, and performs maintenance. </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Offloading these operations to the managed Amazon RDS service reduces your operational workload and the costs that are associated with your relational database. You will now</a:t>
            </a:r>
            <a:r>
              <a:rPr lang="en-US" kern="1200" baseline="0">
                <a:solidFill>
                  <a:schemeClr val="tx1"/>
                </a:solidFill>
                <a:effectLst/>
                <a:latin typeface="+mn-lt"/>
                <a:ea typeface="+mn-ea"/>
                <a:cs typeface="+mn-cs"/>
              </a:rPr>
              <a:t> go </a:t>
            </a:r>
            <a:r>
              <a:rPr lang="en-US" kern="1200">
                <a:solidFill>
                  <a:schemeClr val="tx1"/>
                </a:solidFill>
                <a:effectLst/>
                <a:latin typeface="+mn-lt"/>
                <a:ea typeface="+mn-ea"/>
                <a:cs typeface="+mn-cs"/>
              </a:rPr>
              <a:t>through a brief overview of the service and a few potential use cases. </a:t>
            </a:r>
          </a:p>
        </p:txBody>
      </p:sp>
    </p:spTree>
    <p:extLst>
      <p:ext uri="{BB962C8B-B14F-4D97-AF65-F5344CB8AC3E}">
        <p14:creationId xmlns:p14="http://schemas.microsoft.com/office/powerpoint/2010/main" val="26036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The basic building block of Amazon RDS is the database instance. A </a:t>
            </a:r>
            <a:r>
              <a:rPr lang="en-US" b="1" i="0" kern="1200">
                <a:solidFill>
                  <a:schemeClr val="tx1"/>
                </a:solidFill>
                <a:effectLst/>
                <a:latin typeface="+mn-lt"/>
                <a:ea typeface="+mn-ea"/>
                <a:cs typeface="+mn-cs"/>
              </a:rPr>
              <a:t>database instance </a:t>
            </a:r>
            <a:r>
              <a:rPr lang="en-US" kern="1200">
                <a:solidFill>
                  <a:schemeClr val="tx1"/>
                </a:solidFill>
                <a:effectLst/>
                <a:latin typeface="+mn-lt"/>
                <a:ea typeface="+mn-ea"/>
                <a:cs typeface="+mn-cs"/>
              </a:rPr>
              <a:t>is an isolated database environment that can contain multiple user-created databases.</a:t>
            </a:r>
            <a:r>
              <a:rPr lang="en-US" kern="1200" baseline="0">
                <a:solidFill>
                  <a:schemeClr val="tx1"/>
                </a:solidFill>
                <a:effectLst/>
                <a:latin typeface="+mn-lt"/>
                <a:ea typeface="+mn-ea"/>
                <a:cs typeface="+mn-cs"/>
              </a:rPr>
              <a:t> It </a:t>
            </a:r>
            <a:r>
              <a:rPr lang="en-US" kern="1200">
                <a:solidFill>
                  <a:schemeClr val="tx1"/>
                </a:solidFill>
                <a:effectLst/>
                <a:latin typeface="+mn-lt"/>
                <a:ea typeface="+mn-ea"/>
                <a:cs typeface="+mn-cs"/>
              </a:rPr>
              <a:t>can be accessed by using the same tools and applications that you use with a standalone database instance. The resources in a database instance are determined by its database instance class, and the type of storage is dictated by the type of disks. </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Database instances and storage differ in performance characteristics and price, which enable you to customize your performance and cost to the needs of your database. When you choose to create a database instance, you must first specify which database engine to run. Amazon RDS currently supports six databases: MySQL, Amazon Aurora, Microsoft SQL Server, PostgreSQL, MariaDB, and Oracle. </a:t>
            </a:r>
            <a:endParaRPr lang="en-US"/>
          </a:p>
        </p:txBody>
      </p:sp>
    </p:spTree>
    <p:extLst>
      <p:ext uri="{BB962C8B-B14F-4D97-AF65-F5344CB8AC3E}">
        <p14:creationId xmlns:p14="http://schemas.microsoft.com/office/powerpoint/2010/main" val="379420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You can run an instance by using </a:t>
            </a:r>
            <a:r>
              <a:rPr lang="en-US" b="1" kern="1200">
                <a:solidFill>
                  <a:schemeClr val="tx1"/>
                </a:solidFill>
                <a:effectLst/>
                <a:latin typeface="+mn-lt"/>
                <a:ea typeface="+mn-ea"/>
                <a:cs typeface="+mn-cs"/>
              </a:rPr>
              <a:t>Amazon Virtual Private Cloud (Amazon VPC). </a:t>
            </a:r>
            <a:r>
              <a:rPr lang="en-US" kern="1200">
                <a:solidFill>
                  <a:schemeClr val="tx1"/>
                </a:solidFill>
                <a:effectLst/>
                <a:latin typeface="+mn-lt"/>
                <a:ea typeface="+mn-ea"/>
                <a:cs typeface="+mn-cs"/>
              </a:rPr>
              <a:t>When you use a</a:t>
            </a:r>
            <a:r>
              <a:rPr lang="en-US" kern="1200" baseline="0">
                <a:solidFill>
                  <a:schemeClr val="tx1"/>
                </a:solidFill>
                <a:effectLst/>
                <a:latin typeface="+mn-lt"/>
                <a:ea typeface="+mn-ea"/>
                <a:cs typeface="+mn-cs"/>
              </a:rPr>
              <a:t> virtual private cloud (</a:t>
            </a:r>
            <a:r>
              <a:rPr lang="en-US" kern="1200">
                <a:solidFill>
                  <a:schemeClr val="tx1"/>
                </a:solidFill>
                <a:effectLst/>
                <a:latin typeface="+mn-lt"/>
                <a:ea typeface="+mn-ea"/>
                <a:cs typeface="+mn-cs"/>
              </a:rPr>
              <a:t>VPC), you have control over your virtual networking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You can select your own IP address range, create subnets, and configure routing and access control lists (ACLs). The basic functionality of Amazon RDS is the same whether or not it runs in a</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VPC. Usually, the database instance is isolated in a private subnet and is only made directly accessible to indicated application instances. Subnets in a</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VPC are associated with a single Availability Zone, so when you select the subnet, you</a:t>
            </a:r>
            <a:r>
              <a:rPr lang="en-US" kern="1200" baseline="0">
                <a:solidFill>
                  <a:schemeClr val="tx1"/>
                </a:solidFill>
                <a:effectLst/>
                <a:latin typeface="+mn-lt"/>
                <a:ea typeface="+mn-ea"/>
                <a:cs typeface="+mn-cs"/>
              </a:rPr>
              <a:t> are</a:t>
            </a:r>
            <a:r>
              <a:rPr lang="en-US" kern="1200">
                <a:solidFill>
                  <a:schemeClr val="tx1"/>
                </a:solidFill>
                <a:effectLst/>
                <a:latin typeface="+mn-lt"/>
                <a:ea typeface="+mn-ea"/>
                <a:cs typeface="+mn-cs"/>
              </a:rPr>
              <a:t> also choosing the Availability Zone (or physical location) for your database instance. </a:t>
            </a:r>
            <a:endParaRPr lang="en-US"/>
          </a:p>
        </p:txBody>
      </p:sp>
    </p:spTree>
    <p:extLst>
      <p:ext uri="{BB962C8B-B14F-4D97-AF65-F5344CB8AC3E}">
        <p14:creationId xmlns:p14="http://schemas.microsoft.com/office/powerpoint/2010/main" val="350279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One of the most powerful features of Amazon RDS is the ability to configure your database instance for high availability with a Multi-AZ deployment. After a</a:t>
            </a:r>
            <a:r>
              <a:rPr lang="en-US" kern="1200" baseline="0">
                <a:solidFill>
                  <a:schemeClr val="tx1"/>
                </a:solidFill>
                <a:effectLst/>
                <a:latin typeface="+mn-lt"/>
                <a:ea typeface="+mn-ea"/>
                <a:cs typeface="+mn-cs"/>
              </a:rPr>
              <a:t> Multi-AZ deployment is</a:t>
            </a:r>
            <a:r>
              <a:rPr lang="en-US" kern="1200">
                <a:solidFill>
                  <a:schemeClr val="tx1"/>
                </a:solidFill>
                <a:effectLst/>
                <a:latin typeface="+mn-lt"/>
                <a:ea typeface="+mn-ea"/>
                <a:cs typeface="+mn-cs"/>
              </a:rPr>
              <a:t> configured, Amazon RDS automatically generates a standby copy of the database instance in another Availability Zone within the same VPC. After seeding the database copy, transactions are synchronously replicated to the standby copy. Running a database instance in a Multi-AZ</a:t>
            </a:r>
            <a:r>
              <a:rPr lang="en-US" kern="1200" baseline="0">
                <a:solidFill>
                  <a:schemeClr val="tx1"/>
                </a:solidFill>
                <a:effectLst/>
                <a:latin typeface="+mn-lt"/>
                <a:ea typeface="+mn-ea"/>
                <a:cs typeface="+mn-cs"/>
              </a:rPr>
              <a:t> deployment </a:t>
            </a:r>
            <a:r>
              <a:rPr lang="en-US" kern="1200">
                <a:solidFill>
                  <a:schemeClr val="tx1"/>
                </a:solidFill>
                <a:effectLst/>
                <a:latin typeface="+mn-lt"/>
                <a:ea typeface="+mn-ea"/>
                <a:cs typeface="+mn-cs"/>
              </a:rPr>
              <a:t>can enhance availability during planned system maintenance, and it can help protect your databases against database instance failure and Availability Zone disruption. </a:t>
            </a:r>
            <a:endParaRPr lang="en-US"/>
          </a:p>
        </p:txBody>
      </p:sp>
    </p:spTree>
    <p:extLst>
      <p:ext uri="{BB962C8B-B14F-4D97-AF65-F5344CB8AC3E}">
        <p14:creationId xmlns:p14="http://schemas.microsoft.com/office/powerpoint/2010/main" val="2416918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Therefore</a:t>
            </a:r>
            <a:r>
              <a:rPr lang="en-US" kern="1200" baseline="0">
                <a:solidFill>
                  <a:schemeClr val="tx1"/>
                </a:solidFill>
                <a:effectLst/>
                <a:latin typeface="+mn-lt"/>
                <a:ea typeface="+mn-ea"/>
                <a:cs typeface="+mn-cs"/>
              </a:rPr>
              <a:t>, i</a:t>
            </a:r>
            <a:r>
              <a:rPr lang="en-US" kern="1200">
                <a:solidFill>
                  <a:schemeClr val="tx1"/>
                </a:solidFill>
                <a:effectLst/>
                <a:latin typeface="+mn-lt"/>
                <a:ea typeface="+mn-ea"/>
                <a:cs typeface="+mn-cs"/>
              </a:rPr>
              <a:t>f the main database instance fails in a Multi-AZ</a:t>
            </a:r>
            <a:r>
              <a:rPr lang="en-US" kern="1200" baseline="0">
                <a:solidFill>
                  <a:schemeClr val="tx1"/>
                </a:solidFill>
                <a:effectLst/>
                <a:latin typeface="+mn-lt"/>
                <a:ea typeface="+mn-ea"/>
                <a:cs typeface="+mn-cs"/>
              </a:rPr>
              <a:t> deployment</a:t>
            </a:r>
            <a:r>
              <a:rPr lang="en-US" kern="1200">
                <a:solidFill>
                  <a:schemeClr val="tx1"/>
                </a:solidFill>
                <a:effectLst/>
                <a:latin typeface="+mn-lt"/>
                <a:ea typeface="+mn-ea"/>
                <a:cs typeface="+mn-cs"/>
              </a:rPr>
              <a:t>, Amazon RDS automatically brings the standby database instance online as the new main instance. The</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synchronous replication</a:t>
            </a:r>
            <a:r>
              <a:rPr lang="en-US" kern="1200" baseline="0">
                <a:solidFill>
                  <a:schemeClr val="tx1"/>
                </a:solidFill>
                <a:effectLst/>
                <a:latin typeface="+mn-lt"/>
                <a:ea typeface="+mn-ea"/>
                <a:cs typeface="+mn-cs"/>
              </a:rPr>
              <a:t> minimizes </a:t>
            </a:r>
            <a:r>
              <a:rPr lang="en-US" kern="1200">
                <a:solidFill>
                  <a:schemeClr val="tx1"/>
                </a:solidFill>
                <a:effectLst/>
                <a:latin typeface="+mn-lt"/>
                <a:ea typeface="+mn-ea"/>
                <a:cs typeface="+mn-cs"/>
              </a:rPr>
              <a:t>the potential for data loss. Because your applications reference the database by name by using the Amazon RDS Domain</a:t>
            </a:r>
            <a:r>
              <a:rPr lang="en-US" kern="1200" baseline="0">
                <a:solidFill>
                  <a:schemeClr val="tx1"/>
                </a:solidFill>
                <a:effectLst/>
                <a:latin typeface="+mn-lt"/>
                <a:ea typeface="+mn-ea"/>
                <a:cs typeface="+mn-cs"/>
              </a:rPr>
              <a:t> Name System (</a:t>
            </a:r>
            <a:r>
              <a:rPr lang="en-US" kern="1200">
                <a:solidFill>
                  <a:schemeClr val="tx1"/>
                </a:solidFill>
                <a:effectLst/>
                <a:latin typeface="+mn-lt"/>
                <a:ea typeface="+mn-ea"/>
                <a:cs typeface="+mn-cs"/>
              </a:rPr>
              <a:t>DNS) endpoint, you don't need to change anything in your application code to use the standby copy for failover. </a:t>
            </a:r>
            <a:endParaRPr lang="en-US"/>
          </a:p>
        </p:txBody>
      </p:sp>
    </p:spTree>
    <p:extLst>
      <p:ext uri="{BB962C8B-B14F-4D97-AF65-F5344CB8AC3E}">
        <p14:creationId xmlns:p14="http://schemas.microsoft.com/office/powerpoint/2010/main" val="355877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Amazon RDS also supports the creation of read replicas for MySQL, MariaDB, PostgreSQL, and Amazon Aurora. Updates that are made to the source database instance are asynchronously copied to the read replica instance. You can reduce the load on your source database instance by routing read queries from your applications to the read replica. Using read replicas, you can also scale out beyond the capacity constraints of a single database instance for read-heavy database workloads. Read replicas can also be promoted to become the primary database instance, but this</a:t>
            </a:r>
            <a:r>
              <a:rPr lang="en-US" kern="1200" baseline="0">
                <a:solidFill>
                  <a:schemeClr val="tx1"/>
                </a:solidFill>
                <a:effectLst/>
                <a:latin typeface="+mn-lt"/>
                <a:ea typeface="+mn-ea"/>
                <a:cs typeface="+mn-cs"/>
              </a:rPr>
              <a:t> requires manual action because of </a:t>
            </a:r>
            <a:r>
              <a:rPr lang="en-US" kern="1200">
                <a:solidFill>
                  <a:schemeClr val="tx1"/>
                </a:solidFill>
                <a:effectLst/>
                <a:latin typeface="+mn-lt"/>
                <a:ea typeface="+mn-ea"/>
                <a:cs typeface="+mn-cs"/>
              </a:rPr>
              <a:t>asynchronous replication. </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Read replicas can be created in a different Region than the primary database. This feature can help satisfy disaster recovery requirements or reduce latency by directing reads to a read replica that is closer to the user. </a:t>
            </a:r>
          </a:p>
          <a:p>
            <a:endParaRPr lang="en-US" kern="1200">
              <a:solidFill>
                <a:schemeClr val="tx1"/>
              </a:solidFill>
              <a:effectLst/>
              <a:latin typeface="+mn-lt"/>
              <a:ea typeface="+mn-ea"/>
              <a:cs typeface="+mn-cs"/>
            </a:endParaRPr>
          </a:p>
        </p:txBody>
      </p:sp>
    </p:spTree>
    <p:extLst>
      <p:ext uri="{BB962C8B-B14F-4D97-AF65-F5344CB8AC3E}">
        <p14:creationId xmlns:p14="http://schemas.microsoft.com/office/powerpoint/2010/main" val="764965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Amazon RDS works well for web and mobile applications that need a database with high throughput, massive storage scalability, and high availability. Because Amazon RDS does not have any licensing constraints, it fits the variable usage pattern of these applications. For small and large ecommerce businesses, Amazon RDS provides a flexible, secure, and low-cost database solution for online sales and retailing. Mobile and online games require a database platform with high throughput and availability. Amazon RDS manages the database infrastructure, so game developers do</a:t>
            </a:r>
            <a:r>
              <a:rPr lang="en-US" kern="1200" baseline="0">
                <a:solidFill>
                  <a:schemeClr val="tx1"/>
                </a:solidFill>
                <a:effectLst/>
                <a:latin typeface="+mn-lt"/>
                <a:ea typeface="+mn-ea"/>
                <a:cs typeface="+mn-cs"/>
              </a:rPr>
              <a:t> no</a:t>
            </a:r>
            <a:r>
              <a:rPr lang="en-US" kern="1200">
                <a:solidFill>
                  <a:schemeClr val="tx1"/>
                </a:solidFill>
                <a:effectLst/>
                <a:latin typeface="+mn-lt"/>
                <a:ea typeface="+mn-ea"/>
                <a:cs typeface="+mn-cs"/>
              </a:rPr>
              <a:t>t need to worry about provisioning, scaling, or monitoring database servers. </a:t>
            </a:r>
          </a:p>
          <a:p>
            <a:endParaRPr lang="en-US" kern="1200">
              <a:solidFill>
                <a:schemeClr val="tx1"/>
              </a:solidFill>
              <a:effectLst/>
              <a:latin typeface="+mn-lt"/>
              <a:ea typeface="+mn-ea"/>
              <a:cs typeface="+mn-cs"/>
            </a:endParaRPr>
          </a:p>
        </p:txBody>
      </p:sp>
    </p:spTree>
    <p:extLst>
      <p:ext uri="{BB962C8B-B14F-4D97-AF65-F5344CB8AC3E}">
        <p14:creationId xmlns:p14="http://schemas.microsoft.com/office/powerpoint/2010/main" val="1350534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Use Amazon RDS when your application requires: </a:t>
            </a:r>
          </a:p>
          <a:p>
            <a:pPr marL="171450" lvl="0" indent="-171450">
              <a:buFont typeface="Arial" panose="020B0604020202020204" pitchFamily="34" charset="0"/>
              <a:buChar char="•"/>
            </a:pPr>
            <a:r>
              <a:rPr lang="en-US"/>
              <a:t>Complex transactions or complex queries</a:t>
            </a:r>
          </a:p>
          <a:p>
            <a:pPr marL="171450" lvl="0" indent="-171450">
              <a:buFont typeface="Arial" panose="020B0604020202020204" pitchFamily="34" charset="0"/>
              <a:buChar char="•"/>
            </a:pPr>
            <a:r>
              <a:rPr lang="en-US"/>
              <a:t>A medium to high query</a:t>
            </a:r>
            <a:r>
              <a:rPr lang="en-US" baseline="0"/>
              <a:t> or </a:t>
            </a:r>
            <a:r>
              <a:rPr lang="en-US"/>
              <a:t>write rate – up to 30,000 IOPS (15,000 reads + 15,000 writes)</a:t>
            </a:r>
          </a:p>
          <a:p>
            <a:pPr marL="171450" lvl="0" indent="-171450">
              <a:buFont typeface="Arial" panose="020B0604020202020204" pitchFamily="34" charset="0"/>
              <a:buChar char="•"/>
            </a:pPr>
            <a:r>
              <a:rPr lang="en-US"/>
              <a:t>No more than a single worker node</a:t>
            </a:r>
            <a:r>
              <a:rPr lang="en-US" baseline="0"/>
              <a:t> or </a:t>
            </a:r>
            <a:r>
              <a:rPr lang="en-US"/>
              <a:t>shard</a:t>
            </a:r>
          </a:p>
          <a:p>
            <a:pPr marL="171450" lvl="0" indent="-171450">
              <a:buFont typeface="Arial" panose="020B0604020202020204" pitchFamily="34" charset="0"/>
              <a:buChar char="•"/>
            </a:pPr>
            <a:r>
              <a:rPr lang="en-US"/>
              <a:t>High durability</a:t>
            </a:r>
          </a:p>
          <a:p>
            <a:r>
              <a:rPr lang="en-US"/>
              <a:t> </a:t>
            </a:r>
          </a:p>
          <a:p>
            <a:r>
              <a:rPr lang="en-US"/>
              <a:t>Do not use Amazon RDS when your application requires:</a:t>
            </a:r>
          </a:p>
          <a:p>
            <a:pPr marL="171450" lvl="0" indent="-171450">
              <a:buFont typeface="Arial" panose="020B0604020202020204" pitchFamily="34" charset="0"/>
              <a:buChar char="•"/>
            </a:pPr>
            <a:r>
              <a:rPr lang="en-US"/>
              <a:t>Massive read/write rates (for example 150,000 writes per second)</a:t>
            </a:r>
          </a:p>
          <a:p>
            <a:pPr marL="171450" lvl="0" indent="-171450">
              <a:buFont typeface="Arial" panose="020B0604020202020204" pitchFamily="34" charset="0"/>
              <a:buChar char="•"/>
            </a:pPr>
            <a:r>
              <a:rPr lang="en-US" err="1"/>
              <a:t>Sharding</a:t>
            </a:r>
            <a:r>
              <a:rPr lang="en-US"/>
              <a:t> due to high data size or throughput demands </a:t>
            </a:r>
          </a:p>
          <a:p>
            <a:pPr marL="171450" lvl="0" indent="-171450">
              <a:buFont typeface="Arial" panose="020B0604020202020204" pitchFamily="34" charset="0"/>
              <a:buChar char="•"/>
            </a:pPr>
            <a:r>
              <a:rPr lang="en-US"/>
              <a:t>Simple GET</a:t>
            </a:r>
            <a:r>
              <a:rPr lang="en-US" baseline="0"/>
              <a:t> or </a:t>
            </a:r>
            <a:r>
              <a:rPr lang="en-US"/>
              <a:t>PUT requests and queries that a NoSQL database can handle</a:t>
            </a:r>
          </a:p>
          <a:p>
            <a:pPr marL="171450" lvl="0" indent="-171450">
              <a:buFont typeface="Arial" panose="020B0604020202020204" pitchFamily="34" charset="0"/>
              <a:buChar char="•"/>
            </a:pPr>
            <a:r>
              <a:rPr lang="en-US"/>
              <a:t>Or, relational database management system (RDBMS) customization</a:t>
            </a:r>
          </a:p>
          <a:p>
            <a:r>
              <a:rPr lang="en-US"/>
              <a:t> </a:t>
            </a:r>
          </a:p>
          <a:p>
            <a:r>
              <a:rPr lang="en-US"/>
              <a:t>For circumstances when you should not use Amazon RDS, consider either using a NoSQL database solution</a:t>
            </a:r>
            <a:r>
              <a:rPr lang="en-US" baseline="0"/>
              <a:t> (</a:t>
            </a:r>
            <a:r>
              <a:rPr lang="en-US"/>
              <a:t>such as DynamoDB) or running your relational database engine on Amazon EC2 instances instead of Amazon RDS</a:t>
            </a:r>
            <a:r>
              <a:rPr lang="en-US" baseline="0"/>
              <a:t> (</a:t>
            </a:r>
            <a:r>
              <a:rPr lang="en-US"/>
              <a:t>which will provide you with more options for customizing your database).</a:t>
            </a:r>
          </a:p>
        </p:txBody>
      </p:sp>
    </p:spTree>
    <p:extLst>
      <p:ext uri="{BB962C8B-B14F-4D97-AF65-F5344CB8AC3E}">
        <p14:creationId xmlns:p14="http://schemas.microsoft.com/office/powerpoint/2010/main" val="313182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When you begin to estimate the cost of Amazon RDS, you must consider the clock hours of service time, which are resources that incur charges when they are running</a:t>
            </a:r>
            <a:r>
              <a:rPr lang="en-US" baseline="0"/>
              <a:t> (f</a:t>
            </a:r>
            <a:r>
              <a:rPr lang="en-US"/>
              <a:t>or example, from the time you launch a database instance until you terminate the instance). </a:t>
            </a:r>
          </a:p>
          <a:p>
            <a:r>
              <a:rPr lang="en-US"/>
              <a:t> </a:t>
            </a:r>
          </a:p>
          <a:p>
            <a:r>
              <a:rPr lang="en-US"/>
              <a:t>Database characteristics should also be considered. The physical capacity of the database you choose will affect how much you are charged. Database characteristics vary depending on the database engine, size, and memory class. </a:t>
            </a:r>
          </a:p>
        </p:txBody>
      </p:sp>
    </p:spTree>
    <p:extLst>
      <p:ext uri="{BB962C8B-B14F-4D97-AF65-F5344CB8AC3E}">
        <p14:creationId xmlns:p14="http://schemas.microsoft.com/office/powerpoint/2010/main" val="1298139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Consider the database purchase type. When you use On-Demand Instances, you pay for compute capacity for each hour that your database instance runs, with no required minimum commitments. With Reserved Instances, you can make a low, one-time, upfront payment for each database instance you want to reserve for a 1-year or 3-year term. </a:t>
            </a:r>
          </a:p>
          <a:p>
            <a:r>
              <a:rPr lang="en-US"/>
              <a:t> </a:t>
            </a:r>
          </a:p>
          <a:p>
            <a:r>
              <a:rPr lang="en-US"/>
              <a:t>Also, you must consider the number of database instances. With Amazon RDS, you can provision multiple database instances to handle peak loads. </a:t>
            </a:r>
          </a:p>
        </p:txBody>
      </p:sp>
    </p:spTree>
    <p:extLst>
      <p:ext uri="{BB962C8B-B14F-4D97-AF65-F5344CB8AC3E}">
        <p14:creationId xmlns:p14="http://schemas.microsoft.com/office/powerpoint/2010/main" val="334096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793758"/>
          </a:xfrm>
          <a:prstGeom prst="rect">
            <a:avLst/>
          </a:prstGeom>
        </p:spPr>
        <p:txBody>
          <a:bodyPr/>
          <a:lstStyle/>
          <a:p>
            <a:r>
              <a:rPr lang="en-US" kern="1200">
                <a:solidFill>
                  <a:schemeClr val="tx1"/>
                </a:solidFill>
                <a:effectLst/>
                <a:latin typeface="+mn-lt"/>
                <a:ea typeface="+mn-ea"/>
                <a:cs typeface="+mn-cs"/>
              </a:rPr>
              <a:t>The business world is constantly changing and evolving. By accurately recording, updating, and tracking data on an efficient and regular basis, companies can use the immense potential from the insights that they obtain from their data. Database management systems are the crucial link for managing this data. Like other cloud services, cloud databases offer significant cost advantages over traditional database strategies. </a:t>
            </a:r>
          </a:p>
          <a:p>
            <a:r>
              <a:rPr lang="en-US" kern="1200">
                <a:solidFill>
                  <a:schemeClr val="tx1"/>
                </a:solidFill>
                <a:effectLst/>
                <a:latin typeface="+mn-lt"/>
                <a:ea typeface="+mn-ea"/>
                <a:cs typeface="+mn-cs"/>
              </a:rPr>
              <a:t> </a:t>
            </a:r>
          </a:p>
          <a:p>
            <a:r>
              <a:rPr lang="en-US" kern="1200">
                <a:solidFill>
                  <a:schemeClr val="tx1"/>
                </a:solidFill>
                <a:effectLst/>
                <a:latin typeface="+mn-lt"/>
                <a:ea typeface="+mn-ea"/>
                <a:cs typeface="+mn-cs"/>
              </a:rPr>
              <a:t>In this module, you</a:t>
            </a:r>
            <a:r>
              <a:rPr lang="en-US" kern="1200" baseline="0">
                <a:solidFill>
                  <a:schemeClr val="tx1"/>
                </a:solidFill>
                <a:effectLst/>
                <a:latin typeface="+mn-lt"/>
                <a:ea typeface="+mn-ea"/>
                <a:cs typeface="+mn-cs"/>
              </a:rPr>
              <a:t> will learn about</a:t>
            </a:r>
            <a:r>
              <a:rPr lang="en-US" kern="1200">
                <a:solidFill>
                  <a:schemeClr val="tx1"/>
                </a:solidFill>
                <a:effectLst/>
                <a:latin typeface="+mn-lt"/>
                <a:ea typeface="+mn-ea"/>
                <a:cs typeface="+mn-cs"/>
              </a:rPr>
              <a:t> Amazon Relational Database Service (or Amazon RDS), Amazon DynamoDB, Amazon Redshift,</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and Amazon Aurora.</a:t>
            </a:r>
            <a:r>
              <a:rPr lang="en-US">
                <a:effectLst/>
              </a:rPr>
              <a:t> </a:t>
            </a:r>
            <a:endParaRPr lang="en-US" kern="1200">
              <a:solidFill>
                <a:schemeClr val="tx1"/>
              </a:solidFill>
              <a:effectLst/>
              <a:latin typeface="+mn-lt"/>
              <a:ea typeface="+mn-ea"/>
              <a:cs typeface="+mn-cs"/>
            </a:endParaRP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a:t>Amazon Relational Database Service (Amazon RDS)</a:t>
            </a:r>
          </a:p>
          <a:p>
            <a:pPr marL="171450" indent="-171450">
              <a:buFont typeface="Arial" panose="020B0604020202020204" pitchFamily="34" charset="0"/>
              <a:buChar char="•"/>
            </a:pPr>
            <a:r>
              <a:rPr lang="en-US"/>
              <a:t>Amazon DynamoDB</a:t>
            </a:r>
          </a:p>
          <a:p>
            <a:pPr marL="171450" indent="-171450">
              <a:buFont typeface="Arial" panose="020B0604020202020204" pitchFamily="34" charset="0"/>
              <a:buChar char="•"/>
            </a:pPr>
            <a:r>
              <a:rPr lang="en-US"/>
              <a:t>Amazon Redshift</a:t>
            </a:r>
          </a:p>
          <a:p>
            <a:pPr marL="171450" indent="-171450">
              <a:buFont typeface="Arial" panose="020B0604020202020204" pitchFamily="34" charset="0"/>
              <a:buChar char="•"/>
            </a:pPr>
            <a:r>
              <a:rPr lang="en-US"/>
              <a:t>Amazon Aurora</a:t>
            </a:r>
            <a:endParaRPr lang="en-US" kern="1200">
              <a:solidFill>
                <a:schemeClr val="tx1"/>
              </a:solidFill>
              <a:effectLst/>
              <a:latin typeface="+mn-lt"/>
              <a:ea typeface="+mn-ea"/>
              <a:cs typeface="+mn-cs"/>
            </a:endParaRPr>
          </a:p>
          <a:p>
            <a:pPr marL="0" indent="0">
              <a:buFont typeface="Arial" panose="020B0604020202020204" pitchFamily="34" charset="0"/>
              <a:buNone/>
            </a:pPr>
            <a:endParaRPr lang="en-US" kern="1200">
              <a:solidFill>
                <a:schemeClr val="tx1"/>
              </a:solidFill>
              <a:effectLst/>
              <a:latin typeface="+mn-lt"/>
              <a:ea typeface="+mn-ea"/>
              <a:cs typeface="+mn-cs"/>
            </a:endParaRPr>
          </a:p>
          <a:p>
            <a:pPr marL="0" indent="0">
              <a:buFont typeface="Arial" panose="020B0604020202020204" pitchFamily="34" charset="0"/>
              <a:buNone/>
            </a:pPr>
            <a:r>
              <a:rPr lang="en-US" kern="1200">
                <a:solidFill>
                  <a:schemeClr val="tx1"/>
                </a:solidFill>
                <a:effectLst/>
                <a:latin typeface="+mn-lt"/>
                <a:ea typeface="+mn-ea"/>
                <a:cs typeface="+mn-cs"/>
              </a:rPr>
              <a:t>The module includes two recorded demonstrations that will show you how to access and interact with Amazon RDS and Amazon DynamoDB by using the AWS Management</a:t>
            </a:r>
            <a:r>
              <a:rPr lang="en-US" kern="1200" baseline="0">
                <a:solidFill>
                  <a:schemeClr val="tx1"/>
                </a:solidFill>
                <a:effectLst/>
                <a:latin typeface="+mn-lt"/>
                <a:ea typeface="+mn-ea"/>
                <a:cs typeface="+mn-cs"/>
              </a:rPr>
              <a:t> C</a:t>
            </a:r>
            <a:r>
              <a:rPr lang="en-US" kern="1200">
                <a:solidFill>
                  <a:schemeClr val="tx1"/>
                </a:solidFill>
                <a:effectLst/>
                <a:latin typeface="+mn-lt"/>
                <a:ea typeface="+mn-ea"/>
                <a:cs typeface="+mn-cs"/>
              </a:rPr>
              <a:t>onsole. </a:t>
            </a:r>
          </a:p>
          <a:p>
            <a:pPr marL="0" indent="0">
              <a:buFont typeface="Arial" panose="020B0604020202020204" pitchFamily="34" charset="0"/>
              <a:buNone/>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a:solidFill>
                  <a:schemeClr val="tx1"/>
                </a:solidFill>
                <a:effectLst/>
                <a:latin typeface="+mn-lt"/>
                <a:ea typeface="+mn-ea"/>
                <a:cs typeface="+mn-cs"/>
              </a:rPr>
              <a:t>The module also includes a hands-on lab where you will set up an Amazon RDS database solution.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a:solidFill>
                  <a:schemeClr val="tx1"/>
                </a:solidFill>
                <a:effectLst/>
                <a:latin typeface="+mn-lt"/>
                <a:ea typeface="+mn-ea"/>
                <a:cs typeface="+mn-cs"/>
              </a:rPr>
              <a:t>The module also includes an activity that challenges you to select the appropriate database service for a business case.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a:solidFill>
                  <a:schemeClr val="tx1"/>
                </a:solidFill>
                <a:effectLst/>
                <a:latin typeface="+mn-lt"/>
                <a:ea typeface="+mn-ea"/>
                <a:cs typeface="+mn-cs"/>
              </a:rPr>
              <a:t>Finally, you will be asked to complete a knowledge check that</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will test your understanding of the key concepts that are covered in this module.</a:t>
            </a:r>
          </a:p>
          <a:p>
            <a:pPr marL="0" indent="0">
              <a:buFont typeface="Arial" panose="020B0604020202020204" pitchFamily="34" charset="0"/>
              <a:buNone/>
            </a:pPr>
            <a:endParaRPr lang="en-US" kern="1200">
              <a:solidFill>
                <a:schemeClr val="tx1"/>
              </a:solidFill>
              <a:effectLst/>
              <a:latin typeface="+mn-lt"/>
              <a:ea typeface="+mn-ea"/>
              <a:cs typeface="+mn-cs"/>
            </a:endParaRPr>
          </a:p>
        </p:txBody>
      </p:sp>
    </p:spTree>
    <p:extLst>
      <p:ext uri="{BB962C8B-B14F-4D97-AF65-F5344CB8AC3E}">
        <p14:creationId xmlns:p14="http://schemas.microsoft.com/office/powerpoint/2010/main" val="1915036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Consider provisioned storage. There is no additional charge for backup storage of up to 100</a:t>
            </a:r>
            <a:r>
              <a:rPr lang="en-US" baseline="0"/>
              <a:t> percent</a:t>
            </a:r>
            <a:r>
              <a:rPr lang="en-US"/>
              <a:t> of your provisioned database storage for an active database instance. After the database instance is terminated, backup storage is billed per GB, per month. </a:t>
            </a:r>
          </a:p>
          <a:p>
            <a:r>
              <a:rPr lang="en-US"/>
              <a:t> </a:t>
            </a:r>
          </a:p>
          <a:p>
            <a:r>
              <a:rPr lang="en-US"/>
              <a:t>Also consider the amount of backup storage in addition to the provisioned storage amount, which is billed per GB, per month. </a:t>
            </a:r>
          </a:p>
        </p:txBody>
      </p:sp>
    </p:spTree>
    <p:extLst>
      <p:ext uri="{BB962C8B-B14F-4D97-AF65-F5344CB8AC3E}">
        <p14:creationId xmlns:p14="http://schemas.microsoft.com/office/powerpoint/2010/main" val="4020911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Also</a:t>
            </a:r>
            <a:r>
              <a:rPr lang="en-US" baseline="0"/>
              <a:t> c</a:t>
            </a:r>
            <a:r>
              <a:rPr lang="en-US"/>
              <a:t>onsider the number of input and output requests that are made to the database.</a:t>
            </a:r>
          </a:p>
          <a:p>
            <a:r>
              <a:rPr lang="en-US"/>
              <a:t> </a:t>
            </a:r>
          </a:p>
          <a:p>
            <a:r>
              <a:rPr lang="en-US"/>
              <a:t>Consider the deployment type.</a:t>
            </a:r>
            <a:r>
              <a:rPr lang="en-US" baseline="0"/>
              <a:t> Y</a:t>
            </a:r>
            <a:r>
              <a:rPr lang="en-US"/>
              <a:t>ou can deploy your DB instance to a single Availability Zone (which is analogous to a standalone data center) or to multiple Availability Zones (which is analogous to a secondary data center for enhanced availability and durability). Storage and I/O</a:t>
            </a:r>
            <a:r>
              <a:rPr lang="en-US" baseline="0"/>
              <a:t> </a:t>
            </a:r>
            <a:r>
              <a:rPr lang="en-US"/>
              <a:t>charges vary, depending on the number of Availability Zones that you deploy to. </a:t>
            </a:r>
          </a:p>
          <a:p>
            <a:r>
              <a:rPr lang="en-US"/>
              <a:t> </a:t>
            </a:r>
          </a:p>
          <a:p>
            <a:r>
              <a:rPr lang="en-US"/>
              <a:t>Finally, consider data transfer. Inbound data transfer is free, and outbound data transfer costs are tiered. </a:t>
            </a:r>
          </a:p>
          <a:p>
            <a:r>
              <a:rPr lang="en-US"/>
              <a:t> </a:t>
            </a:r>
          </a:p>
          <a:p>
            <a:r>
              <a:rPr lang="en-US"/>
              <a:t>Depending on the needs of your application, it’s possible to optimize your costs for Amazon RDS database instances by purchasing Reserved</a:t>
            </a:r>
            <a:r>
              <a:rPr lang="en-US" baseline="0"/>
              <a:t> I</a:t>
            </a:r>
            <a:r>
              <a:rPr lang="en-US"/>
              <a:t>nstances. To purchase Reserved Instances, you make a low, one-time payment for each instance that you want to reserve.</a:t>
            </a:r>
            <a:r>
              <a:rPr lang="en-US" baseline="0"/>
              <a:t> As a result, you</a:t>
            </a:r>
            <a:r>
              <a:rPr lang="en-US"/>
              <a:t> receive a significant</a:t>
            </a:r>
            <a:r>
              <a:rPr lang="en-US" baseline="0"/>
              <a:t> </a:t>
            </a:r>
            <a:r>
              <a:rPr lang="en-US"/>
              <a:t>discount on the hourly usage charge for that instance.</a:t>
            </a:r>
          </a:p>
        </p:txBody>
      </p:sp>
    </p:spTree>
    <p:extLst>
      <p:ext uri="{BB962C8B-B14F-4D97-AF65-F5344CB8AC3E}">
        <p14:creationId xmlns:p14="http://schemas.microsoft.com/office/powerpoint/2010/main" val="3903508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take a moment to watch the Amazon RDS console demonstration. The demonstration shows how to perform the following tasks using the AWS Management Console:</a:t>
            </a:r>
          </a:p>
          <a:p>
            <a:pPr marL="171450" indent="-171450">
              <a:buFont typeface="Arial" panose="020B0604020202020204" pitchFamily="34" charset="0"/>
              <a:buChar char="•"/>
            </a:pPr>
            <a:r>
              <a:rPr lang="en-US"/>
              <a:t>Configure an Amazon RDS installation running the MySQL database engine.</a:t>
            </a:r>
          </a:p>
          <a:p>
            <a:pPr marL="171450" indent="-171450">
              <a:buFont typeface="Arial" panose="020B0604020202020204" pitchFamily="34" charset="0"/>
              <a:buChar char="•"/>
            </a:pPr>
            <a:r>
              <a:rPr lang="en-US"/>
              <a:t>Connect to the database using a MySQL client. </a:t>
            </a:r>
          </a:p>
          <a:p>
            <a:endParaRPr lang="en-US"/>
          </a:p>
          <a:p>
            <a:pPr marL="0" indent="0">
              <a:buFont typeface="Arial" panose="020B0604020202020204" pitchFamily="34" charset="0"/>
              <a:buNone/>
            </a:pPr>
            <a:r>
              <a:rPr lang="en-US"/>
              <a:t>You can find this video within the module 8 section of the course with the title: </a:t>
            </a:r>
            <a:r>
              <a:rPr lang="en-US" b="1"/>
              <a:t>Console Demonstration - RDS</a:t>
            </a:r>
            <a:r>
              <a:rPr lang="en-US"/>
              <a:t> . If you are unable to locate this video demonstration please reach out to your educator for assistance.</a:t>
            </a:r>
          </a:p>
        </p:txBody>
      </p:sp>
    </p:spTree>
    <p:extLst>
      <p:ext uri="{BB962C8B-B14F-4D97-AF65-F5344CB8AC3E}">
        <p14:creationId xmlns:p14="http://schemas.microsoft.com/office/powerpoint/2010/main" val="1654513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You will now complete Lab 5: Build Your DB Server and Interact with Your DB Using an App.</a:t>
            </a:r>
          </a:p>
        </p:txBody>
      </p:sp>
    </p:spTree>
    <p:extLst>
      <p:ext uri="{BB962C8B-B14F-4D97-AF65-F5344CB8AC3E}">
        <p14:creationId xmlns:p14="http://schemas.microsoft.com/office/powerpoint/2010/main" val="1490182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This lab is designed to show you how to use an AWS</a:t>
            </a:r>
            <a:r>
              <a:rPr lang="en-US" baseline="0"/>
              <a:t> </a:t>
            </a:r>
            <a:r>
              <a:rPr lang="en-US"/>
              <a:t>managed database instance to solve a need for</a:t>
            </a:r>
            <a:r>
              <a:rPr lang="en-US" baseline="0"/>
              <a:t> a</a:t>
            </a:r>
            <a:r>
              <a:rPr lang="en-US"/>
              <a:t> relational database. With Amazon RDS,</a:t>
            </a:r>
            <a:r>
              <a:rPr lang="en-US" baseline="0"/>
              <a:t> you can </a:t>
            </a:r>
            <a:r>
              <a:rPr lang="en-US"/>
              <a:t>set up, operate, and scale a relational database in the cloud. It provides cost-efficient and resizable capacity while managing time-consuming database administration tasks, which enables you to focus on your applications and your business. Amazon RDS provides six familiar database engines to choose from: Amazon Aurora, Oracle, Microsoft SQL Server, PostgreSQL, MySQL, and MariaDB.</a:t>
            </a:r>
          </a:p>
          <a:p>
            <a:r>
              <a:rPr lang="en-US"/>
              <a:t> </a:t>
            </a:r>
          </a:p>
          <a:p>
            <a:r>
              <a:rPr lang="en-US"/>
              <a:t>Amazon RDS Multi-AZ deployments provide enhanced availability and durability for DB instances, which make them a good fit for production database workloads. When you provision a Multi-AZ DB instance, Amazon RDS automatically creates a primary DB instance and synchronously replicates the data to a standby instance in a different Availability Zone.</a:t>
            </a:r>
          </a:p>
          <a:p>
            <a:r>
              <a:rPr lang="en-US"/>
              <a:t> </a:t>
            </a:r>
          </a:p>
          <a:p>
            <a:r>
              <a:rPr lang="en-US"/>
              <a:t>After completing this lab, you should be able to:</a:t>
            </a:r>
          </a:p>
          <a:p>
            <a:pPr marL="171450" lvl="0" indent="-171450">
              <a:buFont typeface="Arial" panose="020B0604020202020204" pitchFamily="34" charset="0"/>
              <a:buChar char="•"/>
            </a:pPr>
            <a:r>
              <a:rPr lang="en-US"/>
              <a:t>Launch an Amazon RDS DB instance with high availability.</a:t>
            </a:r>
          </a:p>
          <a:p>
            <a:pPr marL="171450" lvl="0" indent="-171450">
              <a:buFont typeface="Arial" panose="020B0604020202020204" pitchFamily="34" charset="0"/>
              <a:buChar char="•"/>
            </a:pPr>
            <a:r>
              <a:rPr lang="en-US"/>
              <a:t>Configure the DB instance to permit connections from your web server.</a:t>
            </a:r>
          </a:p>
          <a:p>
            <a:pPr marL="171450" lvl="0" indent="-171450">
              <a:buFont typeface="Arial" panose="020B0604020202020204" pitchFamily="34" charset="0"/>
              <a:buChar char="•"/>
            </a:pPr>
            <a:r>
              <a:rPr lang="en-US"/>
              <a:t>Open a web application and interact with your database.</a:t>
            </a:r>
          </a:p>
        </p:txBody>
      </p:sp>
    </p:spTree>
    <p:extLst>
      <p:ext uri="{BB962C8B-B14F-4D97-AF65-F5344CB8AC3E}">
        <p14:creationId xmlns:p14="http://schemas.microsoft.com/office/powerpoint/2010/main" val="2491132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Your goal in completing this lab is to:</a:t>
            </a:r>
          </a:p>
          <a:p>
            <a:pPr marL="171450" lvl="0" indent="-171450">
              <a:buFont typeface="Arial" panose="020B0604020202020204" pitchFamily="34" charset="0"/>
              <a:buChar char="•"/>
            </a:pPr>
            <a:r>
              <a:rPr lang="en-US"/>
              <a:t>Create a VPC security group.</a:t>
            </a:r>
          </a:p>
          <a:p>
            <a:pPr marL="171450" lvl="0" indent="-171450">
              <a:buFont typeface="Arial" panose="020B0604020202020204" pitchFamily="34" charset="0"/>
              <a:buChar char="•"/>
            </a:pPr>
            <a:r>
              <a:rPr lang="en-US"/>
              <a:t>Create a DB subnet group.</a:t>
            </a:r>
          </a:p>
          <a:p>
            <a:pPr marL="171450" lvl="0" indent="-171450">
              <a:buFont typeface="Arial" panose="020B0604020202020204" pitchFamily="34" charset="0"/>
              <a:buChar char="•"/>
            </a:pPr>
            <a:r>
              <a:rPr lang="en-US"/>
              <a:t>Create an Amazon RDS DB instance and interact with your database.</a:t>
            </a:r>
          </a:p>
        </p:txBody>
      </p:sp>
    </p:spTree>
    <p:extLst>
      <p:ext uri="{BB962C8B-B14F-4D97-AF65-F5344CB8AC3E}">
        <p14:creationId xmlns:p14="http://schemas.microsoft.com/office/powerpoint/2010/main" val="846325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 this lab, you:</a:t>
            </a:r>
          </a:p>
          <a:p>
            <a:pPr marL="171450" indent="-171450">
              <a:buFont typeface="Arial" panose="020B0604020202020204" pitchFamily="34" charset="0"/>
              <a:buChar char="•"/>
            </a:pPr>
            <a:r>
              <a:rPr lang="en-US"/>
              <a:t>Launched an Amazon RDS DB instance with high availability.</a:t>
            </a:r>
          </a:p>
          <a:p>
            <a:pPr marL="171450" indent="-171450">
              <a:buFont typeface="Arial" panose="020B0604020202020204" pitchFamily="34" charset="0"/>
              <a:buChar char="•"/>
            </a:pPr>
            <a:r>
              <a:rPr lang="en-US"/>
              <a:t>Configured the DB instance to permit connections from your web server.</a:t>
            </a:r>
          </a:p>
          <a:p>
            <a:pPr marL="171450" indent="-171450">
              <a:buFont typeface="Arial" panose="020B0604020202020204" pitchFamily="34" charset="0"/>
              <a:buChar char="•"/>
            </a:pPr>
            <a:r>
              <a:rPr lang="en-US"/>
              <a:t>Opened a web application and interacted with your database</a:t>
            </a:r>
          </a:p>
          <a:p>
            <a:endParaRPr lang="en-US"/>
          </a:p>
          <a:p>
            <a:endParaRPr lang="en-US"/>
          </a:p>
        </p:txBody>
      </p:sp>
    </p:spTree>
    <p:extLst>
      <p:ext uri="{BB962C8B-B14F-4D97-AF65-F5344CB8AC3E}">
        <p14:creationId xmlns:p14="http://schemas.microsoft.com/office/powerpoint/2010/main" val="2391884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It is now time to start the lab.</a:t>
            </a:r>
          </a:p>
        </p:txBody>
      </p:sp>
    </p:spTree>
    <p:extLst>
      <p:ext uri="{BB962C8B-B14F-4D97-AF65-F5344CB8AC3E}">
        <p14:creationId xmlns:p14="http://schemas.microsoft.com/office/powerpoint/2010/main" val="514071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 this lab you:</a:t>
            </a:r>
          </a:p>
          <a:p>
            <a:pPr marL="171450" lvl="0" indent="-171450">
              <a:buFont typeface="Arial" panose="020B0604020202020204" pitchFamily="34" charset="0"/>
              <a:buChar char="•"/>
            </a:pPr>
            <a:r>
              <a:rPr lang="en-US"/>
              <a:t>Created a VPC security group.</a:t>
            </a:r>
          </a:p>
          <a:p>
            <a:pPr marL="171450" lvl="0" indent="-171450">
              <a:buFont typeface="Arial" panose="020B0604020202020204" pitchFamily="34" charset="0"/>
              <a:buChar char="•"/>
            </a:pPr>
            <a:r>
              <a:rPr lang="en-US"/>
              <a:t>Created a DB subnet group.</a:t>
            </a:r>
          </a:p>
          <a:p>
            <a:pPr marL="171450" lvl="0" indent="-171450">
              <a:buFont typeface="Arial" panose="020B0604020202020204" pitchFamily="34" charset="0"/>
              <a:buChar char="•"/>
            </a:pPr>
            <a:r>
              <a:rPr lang="en-US"/>
              <a:t>Created an Amazon RDS DB instance </a:t>
            </a:r>
          </a:p>
          <a:p>
            <a:pPr marL="171450" lvl="0" indent="-171450">
              <a:buFont typeface="Arial" panose="020B0604020202020204" pitchFamily="34" charset="0"/>
              <a:buChar char="•"/>
            </a:pPr>
            <a:r>
              <a:rPr lang="en-US"/>
              <a:t>Interacted with your database</a:t>
            </a:r>
          </a:p>
        </p:txBody>
      </p:sp>
    </p:spTree>
    <p:extLst>
      <p:ext uri="{BB962C8B-B14F-4D97-AF65-F5344CB8AC3E}">
        <p14:creationId xmlns:p14="http://schemas.microsoft.com/office/powerpoint/2010/main" val="3381513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Amazon RDS is a web service that makes it easy to set up, operate, and scale a relational database in the cloud. It provides cost-efficient and resizable capacity while managing time-consuming database administration tasks so you can focus on your applications and your business.</a:t>
            </a:r>
            <a:r>
              <a:rPr lang="en-US" baseline="0"/>
              <a:t> </a:t>
            </a:r>
            <a:r>
              <a:rPr lang="en-US"/>
              <a:t>Features include that it</a:t>
            </a:r>
            <a:r>
              <a:rPr lang="en-US" baseline="0"/>
              <a:t> is</a:t>
            </a:r>
            <a:r>
              <a:rPr lang="en-US"/>
              <a:t> a managed service,</a:t>
            </a:r>
            <a:r>
              <a:rPr lang="en-US" baseline="0"/>
              <a:t> and that it can be </a:t>
            </a:r>
            <a:r>
              <a:rPr lang="en-US"/>
              <a:t>accessed via the console, AWS Command</a:t>
            </a:r>
            <a:r>
              <a:rPr lang="en-US" baseline="0"/>
              <a:t> Line Interface (AWS </a:t>
            </a:r>
            <a:r>
              <a:rPr lang="en-US"/>
              <a:t>CLI), or application programming interface (API) calls. Amazon</a:t>
            </a:r>
            <a:r>
              <a:rPr lang="en-US" baseline="0"/>
              <a:t> RDS is</a:t>
            </a:r>
            <a:r>
              <a:rPr lang="en-US"/>
              <a:t> scalable for compute and storage, and automated redundancy and backup is available. Supported database engines include Amazon Aurora, PostgreSQL, MySQL, MariaDB, Oracle, and Microsoft SQL Server.</a:t>
            </a:r>
          </a:p>
          <a:p>
            <a:r>
              <a:rPr lang="en-US"/>
              <a:t> </a:t>
            </a:r>
          </a:p>
          <a:p>
            <a:r>
              <a:rPr lang="en-US"/>
              <a:t>Amazon RDS supports demanding database applications. You can choose between two solid state drive (SSD)-backed storage options: one option</a:t>
            </a:r>
            <a:r>
              <a:rPr lang="en-US" baseline="0"/>
              <a:t> is optimized</a:t>
            </a:r>
            <a:r>
              <a:rPr lang="en-US"/>
              <a:t> for high-performance Online Transactional</a:t>
            </a:r>
            <a:r>
              <a:rPr lang="en-US" baseline="0"/>
              <a:t> Processing</a:t>
            </a:r>
            <a:r>
              <a:rPr lang="en-US"/>
              <a:t> (OLTP) applications, and the other option</a:t>
            </a:r>
            <a:r>
              <a:rPr lang="en-US" baseline="0"/>
              <a:t> works well </a:t>
            </a:r>
            <a:r>
              <a:rPr lang="en-US"/>
              <a:t>for cost-effective, general-purpose use. </a:t>
            </a:r>
          </a:p>
          <a:p>
            <a:r>
              <a:rPr lang="en-US"/>
              <a:t> </a:t>
            </a:r>
          </a:p>
          <a:p>
            <a:r>
              <a:rPr lang="en-US"/>
              <a:t>With Amazon RDS, you can scale your database’s compute and storage resources with no downtime. Amazon RDS runs on the same highly reliable infrastructure that is used by other AWS services. It also enables you to run your database instances and Amazon VPC, which is designed to provide you with control and security. </a:t>
            </a:r>
          </a:p>
          <a:p>
            <a:pPr marL="0" indent="0">
              <a:buFont typeface="Arial" panose="020B0604020202020204" pitchFamily="34" charset="0"/>
              <a:buNone/>
            </a:pPr>
            <a:endParaRPr lang="en-US"/>
          </a:p>
        </p:txBody>
      </p:sp>
    </p:spTree>
    <p:extLst>
      <p:ext uri="{BB962C8B-B14F-4D97-AF65-F5344CB8AC3E}">
        <p14:creationId xmlns:p14="http://schemas.microsoft.com/office/powerpoint/2010/main" val="1436764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In this module, you</a:t>
            </a:r>
            <a:r>
              <a:rPr lang="en-US" kern="1200" baseline="0">
                <a:solidFill>
                  <a:schemeClr val="tx1"/>
                </a:solidFill>
                <a:effectLst/>
                <a:latin typeface="+mn-lt"/>
                <a:ea typeface="+mn-ea"/>
                <a:cs typeface="+mn-cs"/>
              </a:rPr>
              <a:t> will learn about</a:t>
            </a:r>
            <a:r>
              <a:rPr lang="en-US" kern="1200">
                <a:solidFill>
                  <a:schemeClr val="tx1"/>
                </a:solidFill>
                <a:effectLst/>
                <a:latin typeface="+mn-lt"/>
                <a:ea typeface="+mn-ea"/>
                <a:cs typeface="+mn-cs"/>
              </a:rPr>
              <a:t> key concepts that are related to database solutions, including: </a:t>
            </a:r>
          </a:p>
          <a:p>
            <a:pPr marL="171450" lvl="0" indent="-171450">
              <a:buFont typeface="Arial" panose="020B0604020202020204" pitchFamily="34" charset="0"/>
              <a:buChar char="•"/>
            </a:pPr>
            <a:r>
              <a:rPr lang="en-US" kern="1200">
                <a:solidFill>
                  <a:schemeClr val="tx1"/>
                </a:solidFill>
                <a:effectLst/>
                <a:latin typeface="+mn-lt"/>
                <a:ea typeface="+mn-ea"/>
                <a:cs typeface="+mn-cs"/>
              </a:rPr>
              <a:t>Understanding the different database services in the cloud.</a:t>
            </a:r>
          </a:p>
          <a:p>
            <a:pPr marL="171450" lvl="0" indent="-171450">
              <a:buFont typeface="Arial" panose="020B0604020202020204" pitchFamily="34" charset="0"/>
              <a:buChar char="•"/>
            </a:pPr>
            <a:r>
              <a:rPr lang="en-US" kern="1200">
                <a:solidFill>
                  <a:schemeClr val="tx1"/>
                </a:solidFill>
                <a:effectLst/>
                <a:latin typeface="+mn-lt"/>
                <a:ea typeface="+mn-ea"/>
                <a:cs typeface="+mn-cs"/>
              </a:rPr>
              <a:t>Discovering the differences between unmanaged and managed database solutions.</a:t>
            </a:r>
          </a:p>
          <a:p>
            <a:pPr marL="171450" lvl="0" indent="-171450">
              <a:buFont typeface="Arial" panose="020B0604020202020204" pitchFamily="34" charset="0"/>
              <a:buChar char="•"/>
            </a:pPr>
            <a:r>
              <a:rPr lang="en-US" kern="1200">
                <a:solidFill>
                  <a:schemeClr val="tx1"/>
                </a:solidFill>
                <a:effectLst/>
                <a:latin typeface="+mn-lt"/>
                <a:ea typeface="+mn-ea"/>
                <a:cs typeface="+mn-cs"/>
              </a:rPr>
              <a:t>Understanding the differences between Structured Query Language (or SQL) and NoSQL databases.</a:t>
            </a:r>
          </a:p>
          <a:p>
            <a:pPr marL="171450" lvl="0" indent="-171450">
              <a:buFont typeface="Arial" panose="020B0604020202020204" pitchFamily="34" charset="0"/>
              <a:buChar char="•"/>
            </a:pPr>
            <a:r>
              <a:rPr lang="en-US" kern="1200">
                <a:solidFill>
                  <a:schemeClr val="tx1"/>
                </a:solidFill>
                <a:effectLst/>
                <a:latin typeface="+mn-lt"/>
                <a:ea typeface="+mn-ea"/>
                <a:cs typeface="+mn-cs"/>
              </a:rPr>
              <a:t>Comparing the availability differences of alternative database solutions.</a:t>
            </a:r>
          </a:p>
          <a:p>
            <a:pPr lvl="0"/>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The goal of this module is to help you understand the database resources that are available to power your solution. You will also review the different service features that are available, so you can begin to understand how different choices impact things like solution availability</a:t>
            </a:r>
            <a:endParaRPr lang="en-US"/>
          </a:p>
          <a:p>
            <a:endParaRPr lang="en-US"/>
          </a:p>
          <a:p>
            <a:r>
              <a:rPr lang="en-US"/>
              <a:t>After completing this module, you should be able to:</a:t>
            </a:r>
          </a:p>
          <a:p>
            <a:pPr marL="171450" indent="-171450">
              <a:buFont typeface="Arial" panose="020B0604020202020204" pitchFamily="34" charset="0"/>
              <a:buChar char="•"/>
            </a:pPr>
            <a:r>
              <a:rPr lang="en-US"/>
              <a:t>Explain Amazon Relational Database Service (Amazon RDS)</a:t>
            </a:r>
          </a:p>
          <a:p>
            <a:pPr marL="171450" indent="-171450">
              <a:buFont typeface="Arial" panose="020B0604020202020204" pitchFamily="34" charset="0"/>
              <a:buChar char="•"/>
            </a:pPr>
            <a:r>
              <a:rPr lang="en-US"/>
              <a:t>Identify the functionality in Amazon RDS</a:t>
            </a:r>
          </a:p>
          <a:p>
            <a:pPr marL="171450" indent="-171450">
              <a:buFont typeface="Arial" panose="020B0604020202020204" pitchFamily="34" charset="0"/>
              <a:buChar char="•"/>
            </a:pPr>
            <a:r>
              <a:rPr lang="en-US"/>
              <a:t>Explain Amazon DynamoDB</a:t>
            </a:r>
          </a:p>
          <a:p>
            <a:pPr marL="171450" indent="-171450">
              <a:buFont typeface="Arial" panose="020B0604020202020204" pitchFamily="34" charset="0"/>
              <a:buChar char="•"/>
            </a:pPr>
            <a:r>
              <a:rPr lang="en-US"/>
              <a:t>Identify the functionality in Amazon DynamoDB</a:t>
            </a:r>
          </a:p>
          <a:p>
            <a:pPr marL="171450" indent="-171450">
              <a:buFont typeface="Arial" panose="020B0604020202020204" pitchFamily="34" charset="0"/>
              <a:buChar char="•"/>
            </a:pPr>
            <a:r>
              <a:rPr lang="en-US"/>
              <a:t>Explain Amazon Redshift</a:t>
            </a:r>
          </a:p>
          <a:p>
            <a:pPr marL="171450" indent="-171450">
              <a:buFont typeface="Arial" panose="020B0604020202020204" pitchFamily="34" charset="0"/>
              <a:buChar char="•"/>
            </a:pPr>
            <a:r>
              <a:rPr lang="en-US"/>
              <a:t>Explain Amazon Aurora</a:t>
            </a:r>
          </a:p>
          <a:p>
            <a:pPr marL="171450" indent="-171450">
              <a:buFont typeface="Arial" panose="020B0604020202020204" pitchFamily="34" charset="0"/>
              <a:buChar char="•"/>
            </a:pPr>
            <a:r>
              <a:rPr lang="en-US"/>
              <a:t>Perform tasks in an RDS database, such as launching, configuring, and interacting</a:t>
            </a:r>
          </a:p>
        </p:txBody>
      </p:sp>
    </p:spTree>
    <p:extLst>
      <p:ext uri="{BB962C8B-B14F-4D97-AF65-F5344CB8AC3E}">
        <p14:creationId xmlns:p14="http://schemas.microsoft.com/office/powerpoint/2010/main" val="3845501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Welcome to Section 2: Amazon DynamoDB. </a:t>
            </a:r>
            <a:endParaRPr lang="en-US" b="0" i="0" kern="1200">
              <a:solidFill>
                <a:schemeClr val="tx1"/>
              </a:solidFill>
              <a:effectLst/>
              <a:latin typeface="+mn-lt"/>
              <a:ea typeface="+mn-ea"/>
              <a:cs typeface="+mn-cs"/>
            </a:endParaRPr>
          </a:p>
          <a:p>
            <a:endParaRPr lang="en-US"/>
          </a:p>
        </p:txBody>
      </p:sp>
    </p:spTree>
    <p:extLst>
      <p:ext uri="{BB962C8B-B14F-4D97-AF65-F5344CB8AC3E}">
        <p14:creationId xmlns:p14="http://schemas.microsoft.com/office/powerpoint/2010/main" val="4166685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a:solidFill>
                  <a:schemeClr val="tx1"/>
                </a:solidFill>
                <a:effectLst/>
                <a:latin typeface="+mn-lt"/>
                <a:ea typeface="+mn-ea"/>
                <a:cs typeface="+mn-cs"/>
              </a:rPr>
              <a:t>With DynamoDB, this module transitions from relational databases to non-relational databases. Here is a review of the differences between these two types of databases:</a:t>
            </a:r>
          </a:p>
          <a:p>
            <a:pPr marL="171450" indent="-171450" algn="l">
              <a:buFont typeface="Arial" panose="020B0604020202020204" pitchFamily="34" charset="0"/>
              <a:buChar char="•"/>
            </a:pPr>
            <a:endParaRPr lang="en-US" b="0" i="0" kern="1200">
              <a:solidFill>
                <a:schemeClr val="tx1"/>
              </a:solidFill>
              <a:effectLst/>
              <a:latin typeface="+mn-lt"/>
              <a:ea typeface="+mn-ea"/>
              <a:cs typeface="+mn-cs"/>
            </a:endParaRPr>
          </a:p>
          <a:p>
            <a:pPr marL="171450" indent="-171450" algn="l">
              <a:buFont typeface="Arial" panose="020B0604020202020204" pitchFamily="34" charset="0"/>
              <a:buChar char="•"/>
            </a:pPr>
            <a:r>
              <a:rPr lang="en-US" b="0" i="0" kern="1200">
                <a:solidFill>
                  <a:schemeClr val="tx1"/>
                </a:solidFill>
                <a:effectLst/>
                <a:latin typeface="+mn-lt"/>
                <a:ea typeface="+mn-ea"/>
                <a:cs typeface="+mn-cs"/>
              </a:rPr>
              <a:t>A </a:t>
            </a:r>
            <a:r>
              <a:rPr lang="en-US" b="1" i="0" kern="1200">
                <a:solidFill>
                  <a:schemeClr val="tx1"/>
                </a:solidFill>
                <a:effectLst/>
                <a:latin typeface="+mn-lt"/>
                <a:ea typeface="+mn-ea"/>
                <a:cs typeface="+mn-cs"/>
              </a:rPr>
              <a:t>relational database </a:t>
            </a:r>
            <a:r>
              <a:rPr lang="en-US" b="0" i="0" kern="1200">
                <a:solidFill>
                  <a:schemeClr val="tx1"/>
                </a:solidFill>
                <a:effectLst/>
                <a:latin typeface="+mn-lt"/>
                <a:ea typeface="+mn-ea"/>
                <a:cs typeface="+mn-cs"/>
              </a:rPr>
              <a:t>(RDB) works with structured data that is organized by tables, records, and columns. RDBs establish a well-defined relationship between database tables. RDBs use structured query language (SQL), which is a standard user application that provides a</a:t>
            </a:r>
            <a:r>
              <a:rPr lang="en-US" b="0" i="0" kern="1200" baseline="0">
                <a:solidFill>
                  <a:schemeClr val="tx1"/>
                </a:solidFill>
                <a:effectLst/>
                <a:latin typeface="+mn-lt"/>
                <a:ea typeface="+mn-ea"/>
                <a:cs typeface="+mn-cs"/>
              </a:rPr>
              <a:t> </a:t>
            </a:r>
            <a:r>
              <a:rPr lang="en-US" b="0" i="0" kern="1200">
                <a:solidFill>
                  <a:schemeClr val="tx1"/>
                </a:solidFill>
                <a:effectLst/>
                <a:latin typeface="+mn-lt"/>
                <a:ea typeface="+mn-ea"/>
                <a:cs typeface="+mn-cs"/>
              </a:rPr>
              <a:t>programming interface for database interaction. Relational databases might have difficulties scaling out horizontally</a:t>
            </a:r>
            <a:r>
              <a:rPr lang="en-US" b="0" i="0" kern="1200" baseline="0">
                <a:solidFill>
                  <a:schemeClr val="tx1"/>
                </a:solidFill>
                <a:effectLst/>
                <a:latin typeface="+mn-lt"/>
                <a:ea typeface="+mn-ea"/>
                <a:cs typeface="+mn-cs"/>
              </a:rPr>
              <a:t> or </a:t>
            </a:r>
            <a:r>
              <a:rPr lang="en-US" b="0" i="0" kern="1200">
                <a:solidFill>
                  <a:schemeClr val="tx1"/>
                </a:solidFill>
                <a:effectLst/>
                <a:latin typeface="+mn-lt"/>
                <a:ea typeface="+mn-ea"/>
                <a:cs typeface="+mn-cs"/>
              </a:rPr>
              <a:t>working with </a:t>
            </a:r>
            <a:r>
              <a:rPr lang="en-US" b="0" i="0" kern="1200" err="1">
                <a:solidFill>
                  <a:schemeClr val="tx1"/>
                </a:solidFill>
                <a:effectLst/>
                <a:latin typeface="+mn-lt"/>
                <a:ea typeface="+mn-ea"/>
                <a:cs typeface="+mn-cs"/>
              </a:rPr>
              <a:t>semistructured</a:t>
            </a:r>
            <a:r>
              <a:rPr lang="en-US" b="0" i="0" kern="1200">
                <a:solidFill>
                  <a:schemeClr val="tx1"/>
                </a:solidFill>
                <a:effectLst/>
                <a:latin typeface="+mn-lt"/>
                <a:ea typeface="+mn-ea"/>
                <a:cs typeface="+mn-cs"/>
              </a:rPr>
              <a:t> data, and might</a:t>
            </a:r>
            <a:r>
              <a:rPr lang="en-US" b="0" i="0" kern="1200" baseline="0">
                <a:solidFill>
                  <a:schemeClr val="tx1"/>
                </a:solidFill>
                <a:effectLst/>
                <a:latin typeface="+mn-lt"/>
                <a:ea typeface="+mn-ea"/>
                <a:cs typeface="+mn-cs"/>
              </a:rPr>
              <a:t> also </a:t>
            </a:r>
            <a:r>
              <a:rPr lang="en-US" b="0" i="0" kern="1200">
                <a:solidFill>
                  <a:schemeClr val="tx1"/>
                </a:solidFill>
                <a:effectLst/>
                <a:latin typeface="+mn-lt"/>
                <a:ea typeface="+mn-ea"/>
                <a:cs typeface="+mn-cs"/>
              </a:rPr>
              <a:t>require many joins for normalized data.</a:t>
            </a:r>
          </a:p>
          <a:p>
            <a:pPr algn="l"/>
            <a:endParaRPr lang="en-US" b="0" i="0" kern="1200">
              <a:solidFill>
                <a:schemeClr val="tx1"/>
              </a:solidFill>
              <a:effectLst/>
              <a:latin typeface="+mn-lt"/>
              <a:ea typeface="+mn-ea"/>
              <a:cs typeface="+mn-cs"/>
            </a:endParaRPr>
          </a:p>
          <a:p>
            <a:pPr marL="171450" indent="-171450" algn="l">
              <a:buFont typeface="Arial" panose="020B0604020202020204" pitchFamily="34" charset="0"/>
              <a:buChar char="•"/>
            </a:pPr>
            <a:r>
              <a:rPr lang="en-US" b="0" i="0" kern="1200">
                <a:solidFill>
                  <a:schemeClr val="tx1"/>
                </a:solidFill>
                <a:effectLst/>
                <a:latin typeface="+mn-lt"/>
                <a:ea typeface="+mn-ea"/>
                <a:cs typeface="+mn-cs"/>
              </a:rPr>
              <a:t>A</a:t>
            </a:r>
            <a:r>
              <a:rPr lang="en-US" b="1" i="0" kern="1200">
                <a:solidFill>
                  <a:schemeClr val="tx1"/>
                </a:solidFill>
                <a:effectLst/>
                <a:latin typeface="+mn-lt"/>
                <a:ea typeface="+mn-ea"/>
                <a:cs typeface="+mn-cs"/>
              </a:rPr>
              <a:t> non-relational database</a:t>
            </a:r>
            <a:r>
              <a:rPr lang="en-US" b="1" i="0" kern="1200" baseline="0">
                <a:solidFill>
                  <a:schemeClr val="tx1"/>
                </a:solidFill>
                <a:effectLst/>
                <a:latin typeface="+mn-lt"/>
                <a:ea typeface="+mn-ea"/>
                <a:cs typeface="+mn-cs"/>
              </a:rPr>
              <a:t> </a:t>
            </a:r>
            <a:r>
              <a:rPr lang="en-US" b="0" i="0" kern="1200">
                <a:solidFill>
                  <a:schemeClr val="tx1"/>
                </a:solidFill>
                <a:effectLst/>
                <a:latin typeface="+mn-lt"/>
                <a:ea typeface="+mn-ea"/>
                <a:cs typeface="+mn-cs"/>
              </a:rPr>
              <a:t>is any database that does not follow the relational model that is provided by traditional relational database management systems (RDBMS). Non-relational databases have grown in popularity because they were designed to overcome the limitations of relational databases for handling the demands of variable structured data. Non-relational databases scale out horizontally,</a:t>
            </a:r>
            <a:r>
              <a:rPr lang="en-US" b="0" i="0" kern="1200" baseline="0">
                <a:solidFill>
                  <a:schemeClr val="tx1"/>
                </a:solidFill>
                <a:effectLst/>
                <a:latin typeface="+mn-lt"/>
                <a:ea typeface="+mn-ea"/>
                <a:cs typeface="+mn-cs"/>
              </a:rPr>
              <a:t> </a:t>
            </a:r>
            <a:r>
              <a:rPr lang="en-US" b="0" i="0" kern="1200">
                <a:solidFill>
                  <a:schemeClr val="tx1"/>
                </a:solidFill>
                <a:effectLst/>
                <a:latin typeface="+mn-lt"/>
                <a:ea typeface="+mn-ea"/>
                <a:cs typeface="+mn-cs"/>
              </a:rPr>
              <a:t>and they can work with unstructured and </a:t>
            </a:r>
            <a:r>
              <a:rPr lang="en-US" b="0" i="0" kern="1200" err="1">
                <a:solidFill>
                  <a:schemeClr val="tx1"/>
                </a:solidFill>
                <a:effectLst/>
                <a:latin typeface="+mn-lt"/>
                <a:ea typeface="+mn-ea"/>
                <a:cs typeface="+mn-cs"/>
              </a:rPr>
              <a:t>semistructured</a:t>
            </a:r>
            <a:r>
              <a:rPr lang="en-US" b="0" i="0" kern="1200">
                <a:solidFill>
                  <a:schemeClr val="tx1"/>
                </a:solidFill>
                <a:effectLst/>
                <a:latin typeface="+mn-lt"/>
                <a:ea typeface="+mn-ea"/>
                <a:cs typeface="+mn-cs"/>
              </a:rPr>
              <a:t> data.</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a:solidFill>
                  <a:schemeClr val="tx1"/>
                </a:solidFill>
                <a:effectLst/>
                <a:latin typeface="+mn-lt"/>
                <a:ea typeface="+mn-ea"/>
                <a:cs typeface="+mn-cs"/>
              </a:rPr>
              <a:t>Here is a look at what DynamoDB offers.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a:p>
        </p:txBody>
      </p:sp>
    </p:spTree>
    <p:extLst>
      <p:ext uri="{BB962C8B-B14F-4D97-AF65-F5344CB8AC3E}">
        <p14:creationId xmlns:p14="http://schemas.microsoft.com/office/powerpoint/2010/main" val="2067467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4619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a:solidFill>
                  <a:schemeClr val="tx1"/>
                </a:solidFill>
                <a:effectLst/>
                <a:latin typeface="+mn-lt"/>
                <a:ea typeface="+mn-ea"/>
                <a:cs typeface="+mn-cs"/>
              </a:rPr>
              <a:t>DynamoDB is a fast and flexible NoSQL database service for all applications that need consistent, single-digit-millisecond latency at any scale. </a:t>
            </a:r>
            <a:endParaRPr lang="en-US" kern="1200">
              <a:solidFill>
                <a:schemeClr val="tx1"/>
              </a:solidFill>
              <a:effectLst/>
              <a:latin typeface="+mn-lt"/>
              <a:ea typeface="+mn-ea"/>
              <a:cs typeface="+mn-cs"/>
            </a:endParaRP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Amazon manages all the underlying data infrastructure for this service and redundantly stores data across multiple facilities in a native US Region as part of the fault-tolerant architecture. With DynamoDB, you can create tables and items. You can add items to a table. The system automatically partitions your data and has table storage to meet workload requirements. There is no practical limit on the number of items that</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you can store in a table. For instance, some customers have production tables that contain billions of items. </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One of the benefits of a NoSQL database is that items in the same table can have different attributes. This gives you the flexibility to add attributes as your application evolves. You can store newer format items side by side with older format items in the same table without needing to perform schema migrations.</a:t>
            </a:r>
          </a:p>
          <a:p>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As your application becomes more popular and as users continue to interact with it, your storage can grow with your application's needs. All the data in DynamoDB is stored on solid</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state drives (SSDs) and its simple query language enables consistent low-latency query performance. In addition to scaling storage, DynamoDB also enables you to provision the amount of read or write throughput that you need for your table. As the number of application users grows, DynamoDB tables can be scaled to handle the increased numbers of read/write requests with manual provisioning. Alternatively, you can enable automatic</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scaling so that DynamoDB monitors the load on the table and automatically increases or decreases the provisioned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Some additional key</a:t>
            </a:r>
            <a:r>
              <a:rPr lang="en-US" kern="1200" baseline="0">
                <a:solidFill>
                  <a:schemeClr val="tx1"/>
                </a:solidFill>
                <a:effectLst/>
                <a:latin typeface="+mn-lt"/>
                <a:ea typeface="+mn-ea"/>
                <a:cs typeface="+mn-cs"/>
              </a:rPr>
              <a:t> features include global tables that enable you to automatically replicate across your choice of AWS Regions, encryption at rest, and item Time-to-Live (TTL). </a:t>
            </a:r>
            <a:endParaRPr lang="en-US" kern="1200">
              <a:solidFill>
                <a:schemeClr val="tx1"/>
              </a:solidFill>
              <a:effectLst/>
              <a:latin typeface="+mn-lt"/>
              <a:ea typeface="+mn-ea"/>
              <a:cs typeface="+mn-cs"/>
            </a:endParaRPr>
          </a:p>
        </p:txBody>
      </p:sp>
    </p:spTree>
    <p:extLst>
      <p:ext uri="{BB962C8B-B14F-4D97-AF65-F5344CB8AC3E}">
        <p14:creationId xmlns:p14="http://schemas.microsoft.com/office/powerpoint/2010/main" val="976478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The core DynamoDB components are tables, items, and attributes.</a:t>
            </a:r>
          </a:p>
          <a:p>
            <a:pPr marL="171450" indent="-171450">
              <a:buFont typeface="Arial" panose="020B0604020202020204" pitchFamily="34" charset="0"/>
              <a:buChar char="•"/>
            </a:pPr>
            <a:r>
              <a:rPr lang="en-US"/>
              <a:t>A table is a collection of data.</a:t>
            </a:r>
          </a:p>
          <a:p>
            <a:pPr marL="171450" indent="-171450">
              <a:buFont typeface="Arial" panose="020B0604020202020204" pitchFamily="34" charset="0"/>
              <a:buChar char="•"/>
            </a:pPr>
            <a:r>
              <a:rPr lang="en-US"/>
              <a:t>Items are a group of attributes that is uniquely identifiable among all the other items.</a:t>
            </a:r>
          </a:p>
          <a:p>
            <a:pPr marL="171450" indent="-171450">
              <a:buFont typeface="Arial" panose="020B0604020202020204" pitchFamily="34" charset="0"/>
              <a:buChar char="•"/>
            </a:pPr>
            <a:r>
              <a:rPr lang="en-US"/>
              <a:t>Attributes are a fundamental data element, something that does not need to be broken down any further.</a:t>
            </a:r>
          </a:p>
          <a:p>
            <a:r>
              <a:rPr lang="en-US"/>
              <a:t> </a:t>
            </a:r>
          </a:p>
          <a:p>
            <a:r>
              <a:rPr lang="en-US"/>
              <a:t>DynamoDB supports two different kinds of primary keys. </a:t>
            </a:r>
          </a:p>
          <a:p>
            <a:r>
              <a:rPr lang="en-US"/>
              <a:t>The </a:t>
            </a:r>
            <a:r>
              <a:rPr lang="en-US" b="1"/>
              <a:t>partition key </a:t>
            </a:r>
            <a:r>
              <a:rPr lang="en-US"/>
              <a:t>is a simple primary key, which is composed of one attribute called the </a:t>
            </a:r>
            <a:r>
              <a:rPr lang="en-US" b="1"/>
              <a:t>sort</a:t>
            </a:r>
            <a:r>
              <a:rPr lang="en-US"/>
              <a:t> key.</a:t>
            </a:r>
          </a:p>
          <a:p>
            <a:r>
              <a:rPr lang="en-US"/>
              <a:t>The partition key and sort key are also known as the </a:t>
            </a:r>
            <a:r>
              <a:rPr lang="en-US" b="1"/>
              <a:t>composite primary key</a:t>
            </a:r>
            <a:r>
              <a:rPr lang="en-US" b="0"/>
              <a:t>,</a:t>
            </a:r>
            <a:r>
              <a:rPr lang="en-US" b="1"/>
              <a:t> </a:t>
            </a:r>
            <a:r>
              <a:rPr lang="en-US"/>
              <a:t>which is composed of two attributes.</a:t>
            </a:r>
          </a:p>
          <a:p>
            <a:r>
              <a:rPr lang="en-US"/>
              <a:t> </a:t>
            </a:r>
          </a:p>
          <a:p>
            <a:r>
              <a:rPr lang="en-US"/>
              <a:t>To learn more about how DynamoDB works, see </a:t>
            </a:r>
            <a:r>
              <a:rPr lang="en-US">
                <a:ea typeface="Amazon Ember Light" panose="020B0403020204020204" pitchFamily="34" charset="0"/>
                <a:cs typeface="Amazon Ember Light" panose="020B0403020204020204" pitchFamily="34" charset="0"/>
              </a:rPr>
              <a:t>table item attributes at </a:t>
            </a:r>
            <a:r>
              <a:rPr lang="en-US">
                <a:ea typeface="Amazon Ember Light" panose="020B0403020204020204" pitchFamily="34" charset="0"/>
                <a:cs typeface="Amazon Ember Light" panose="020B0403020204020204" pitchFamily="34" charset="0"/>
                <a:hlinkClick r:id="rId3"/>
              </a:rPr>
              <a:t>https://docs.aws.amazon.com/amazondynamodb/latest/developerguide/HowItWorks.CoreComponents.html#HowItWorks.CoreComponents.TablesItemsAttributes</a:t>
            </a:r>
            <a:r>
              <a:rPr lang="en-US">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595140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As data grows, table data is partitioned and indexed by the primary key.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You can retrieve data from a DynamoDB table in two different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a:solidFill>
                  <a:schemeClr val="tx1"/>
                </a:solidFill>
                <a:effectLst/>
                <a:latin typeface="+mn-lt"/>
                <a:ea typeface="+mn-ea"/>
                <a:cs typeface="+mn-cs"/>
              </a:rPr>
              <a:t>In the first method, the query operation takes advantage of partitioning to effectively locate items by using the primary key.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a:solidFill>
                  <a:schemeClr val="tx1"/>
                </a:solidFill>
                <a:effectLst/>
                <a:latin typeface="+mn-lt"/>
                <a:ea typeface="+mn-ea"/>
                <a:cs typeface="+mn-cs"/>
              </a:rPr>
              <a:t>The second method is via a scan, which enables you to locate items in the table by matching conditions on non-key attributes. The second method gives you the flexibility to locate items by other attributes. However, the operation is less efficient</a:t>
            </a:r>
            <a:r>
              <a:rPr lang="en-US" kern="1200" baseline="0">
                <a:solidFill>
                  <a:schemeClr val="tx1"/>
                </a:solidFill>
                <a:effectLst/>
                <a:latin typeface="+mn-lt"/>
                <a:ea typeface="+mn-ea"/>
                <a:cs typeface="+mn-cs"/>
              </a:rPr>
              <a:t> because </a:t>
            </a:r>
            <a:r>
              <a:rPr lang="en-US" kern="1200">
                <a:solidFill>
                  <a:schemeClr val="tx1"/>
                </a:solidFill>
                <a:effectLst/>
                <a:latin typeface="+mn-lt"/>
                <a:ea typeface="+mn-ea"/>
                <a:cs typeface="+mn-cs"/>
              </a:rPr>
              <a:t>DynamoDB will scan through all the items in the table to find the ones that match your criteria.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b="1">
                <a:effectLst/>
                <a:latin typeface="Calibri" panose="020F0502020204030204" pitchFamily="34" charset="0"/>
                <a:ea typeface="Calibri" panose="020F0502020204030204" pitchFamily="34" charset="0"/>
              </a:rPr>
              <a:t>For accessibility:</a:t>
            </a:r>
            <a:r>
              <a:rPr lang="en-AU">
                <a:effectLst/>
                <a:latin typeface="Calibri" panose="020F0502020204030204" pitchFamily="34" charset="0"/>
                <a:ea typeface="Calibri" panose="020F0502020204030204" pitchFamily="34" charset="0"/>
              </a:rPr>
              <a:t> Partitioning allows large tables to be scanned and queried quickly. As data grows, table is partitioned by key. QUERY by Key to find items by any </a:t>
            </a:r>
            <a:r>
              <a:rPr lang="en-AU" err="1">
                <a:effectLst/>
                <a:latin typeface="Calibri" panose="020F0502020204030204" pitchFamily="34" charset="0"/>
                <a:ea typeface="Calibri" panose="020F0502020204030204" pitchFamily="34" charset="0"/>
              </a:rPr>
              <a:t>attribute</a:t>
            </a:r>
            <a:r>
              <a:rPr lang="en-AU">
                <a:effectLst/>
                <a:latin typeface="Calibri" panose="020F0502020204030204" pitchFamily="34" charset="0"/>
                <a:ea typeface="Calibri" panose="020F0502020204030204" pitchFamily="34" charset="0"/>
              </a:rPr>
              <a:t>. </a:t>
            </a:r>
            <a:r>
              <a:rPr lang="en-AU" b="1">
                <a:effectLst/>
                <a:latin typeface="Calibri" panose="020F0502020204030204" pitchFamily="34" charset="0"/>
                <a:ea typeface="Calibri" panose="020F0502020204030204" pitchFamily="34" charset="0"/>
              </a:rPr>
              <a:t>End of accessibility description.</a:t>
            </a:r>
            <a:endParaRPr lang="en-US"/>
          </a:p>
        </p:txBody>
      </p:sp>
    </p:spTree>
    <p:extLst>
      <p:ext uri="{BB962C8B-B14F-4D97-AF65-F5344CB8AC3E}">
        <p14:creationId xmlns:p14="http://schemas.microsoft.com/office/powerpoint/2010/main" val="825964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To take full advantage of query operations and DynamoDB, it's important to think about the key that you use</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to uniquely identify items in the DynamoDB table. You can set up a simple primary key that is based on a single attribute of the data values with a uniform distribution, such as the </a:t>
            </a:r>
            <a:r>
              <a:rPr lang="en-US" b="1" kern="1200">
                <a:solidFill>
                  <a:schemeClr val="tx1"/>
                </a:solidFill>
                <a:effectLst/>
                <a:latin typeface="+mn-lt"/>
                <a:ea typeface="+mn-ea"/>
                <a:cs typeface="+mn-cs"/>
              </a:rPr>
              <a:t>Globally Unique Identifier (GUID) </a:t>
            </a:r>
            <a:r>
              <a:rPr lang="en-US" kern="1200">
                <a:solidFill>
                  <a:schemeClr val="tx1"/>
                </a:solidFill>
                <a:effectLst/>
                <a:latin typeface="+mn-lt"/>
                <a:ea typeface="+mn-ea"/>
                <a:cs typeface="+mn-cs"/>
              </a:rPr>
              <a:t>or other random identifiers. </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For example, if you wanted to model a table with products, you could use some attributes</a:t>
            </a:r>
            <a:r>
              <a:rPr lang="en-US" kern="1200" baseline="0">
                <a:solidFill>
                  <a:schemeClr val="tx1"/>
                </a:solidFill>
                <a:effectLst/>
                <a:latin typeface="+mn-lt"/>
                <a:ea typeface="+mn-ea"/>
                <a:cs typeface="+mn-cs"/>
              </a:rPr>
              <a:t> like </a:t>
            </a:r>
            <a:r>
              <a:rPr lang="en-US" kern="1200">
                <a:solidFill>
                  <a:schemeClr val="tx1"/>
                </a:solidFill>
                <a:effectLst/>
                <a:latin typeface="+mn-lt"/>
                <a:ea typeface="+mn-ea"/>
                <a:cs typeface="+mn-cs"/>
              </a:rPr>
              <a:t>the product ID. Alternatively, you can specify a compound key, which is composed of a partition key and a secondary key. In this example, if you had a table with books, you</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might use the combination of author and title to uniquely identify table items. This method could be useful if you expect to frequently look at books by author</a:t>
            </a:r>
            <a:r>
              <a:rPr lang="en-US" kern="1200" baseline="0">
                <a:solidFill>
                  <a:schemeClr val="tx1"/>
                </a:solidFill>
                <a:effectLst/>
                <a:latin typeface="+mn-lt"/>
                <a:ea typeface="+mn-ea"/>
                <a:cs typeface="+mn-cs"/>
              </a:rPr>
              <a:t> because you could</a:t>
            </a:r>
            <a:r>
              <a:rPr lang="en-US" kern="1200">
                <a:solidFill>
                  <a:schemeClr val="tx1"/>
                </a:solidFill>
                <a:effectLst/>
                <a:latin typeface="+mn-lt"/>
                <a:ea typeface="+mn-ea"/>
                <a:cs typeface="+mn-cs"/>
              </a:rPr>
              <a:t> then use query.</a:t>
            </a:r>
          </a:p>
          <a:p>
            <a:endParaRPr lang="en-US" kern="1200">
              <a:solidFill>
                <a:schemeClr val="tx1"/>
              </a:solidFill>
              <a:effectLst/>
              <a:latin typeface="+mn-lt"/>
              <a:ea typeface="+mn-ea"/>
              <a:cs typeface="+mn-cs"/>
            </a:endParaRPr>
          </a:p>
          <a:p>
            <a:r>
              <a:rPr lang="en-AU" b="1">
                <a:effectLst/>
                <a:latin typeface="Calibri" panose="020F0502020204030204" pitchFamily="34" charset="0"/>
                <a:ea typeface="Calibri" panose="020F0502020204030204" pitchFamily="34" charset="0"/>
              </a:rPr>
              <a:t>For accessibility:</a:t>
            </a:r>
            <a:r>
              <a:rPr lang="en-AU">
                <a:effectLst/>
                <a:latin typeface="Calibri" panose="020F0502020204030204" pitchFamily="34" charset="0"/>
                <a:ea typeface="Calibri" panose="020F0502020204030204" pitchFamily="34" charset="0"/>
              </a:rPr>
              <a:t> The two different types of keys. A single key means the data is identified by an item in the data that uniquely identifies each record. A compound key is made up of a partition key and a second key that can be used for sorting data. </a:t>
            </a:r>
            <a:r>
              <a:rPr lang="en-AU" b="1">
                <a:effectLst/>
                <a:latin typeface="Calibri" panose="020F0502020204030204" pitchFamily="34" charset="0"/>
                <a:ea typeface="Calibri" panose="020F0502020204030204" pitchFamily="34" charset="0"/>
              </a:rPr>
              <a:t>End of accessibility description.</a:t>
            </a:r>
            <a:endParaRPr lang="en-US"/>
          </a:p>
        </p:txBody>
      </p:sp>
    </p:spTree>
    <p:extLst>
      <p:ext uri="{BB962C8B-B14F-4D97-AF65-F5344CB8AC3E}">
        <p14:creationId xmlns:p14="http://schemas.microsoft.com/office/powerpoint/2010/main" val="1480396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DynamoDB runs exclusively on SSDs, and it supports document and key-value store models. </a:t>
            </a:r>
            <a:br>
              <a:rPr lang="en-US"/>
            </a:br>
            <a:endParaRPr lang="en-US"/>
          </a:p>
          <a:p>
            <a:r>
              <a:rPr lang="en-US"/>
              <a:t>DynamoDB works well for mobile, web, gaming, ad tech, and Internet of Things (IoT)</a:t>
            </a:r>
            <a:r>
              <a:rPr lang="en-US" baseline="0"/>
              <a:t> </a:t>
            </a:r>
            <a:r>
              <a:rPr lang="en-US"/>
              <a:t>applications.</a:t>
            </a:r>
          </a:p>
          <a:p>
            <a:r>
              <a:rPr lang="en-US"/>
              <a:t>It’s accessible via the console, the AWS CLI, and API calls. </a:t>
            </a:r>
          </a:p>
          <a:p>
            <a:r>
              <a:rPr lang="en-US"/>
              <a:t> </a:t>
            </a:r>
          </a:p>
          <a:p>
            <a:r>
              <a:rPr lang="en-US"/>
              <a:t>The ability to scale your tables in terms of both storage and provision throughput makes DynamoDB a good fit for structured data from the web, mobile, and IoT applications. For instance, you might have a large number of clients that continuously generate data and make large numbers of requests per second. In this case, the throughput scaling of DynamoDB enables consistent performance for your clients. DynamoDB is also used in latency-sensitive applications. The predictable query performance—even in large tables—makes it useful for cases where variable latency could cause significant impact to the user experience or to business goals, such as </a:t>
            </a:r>
            <a:r>
              <a:rPr lang="en-US" err="1"/>
              <a:t>adtech</a:t>
            </a:r>
            <a:r>
              <a:rPr lang="en-US"/>
              <a:t> or gaming. </a:t>
            </a:r>
          </a:p>
          <a:p>
            <a:r>
              <a:rPr lang="en-US"/>
              <a:t> </a:t>
            </a:r>
          </a:p>
          <a:p>
            <a:r>
              <a:rPr lang="en-US"/>
              <a:t>The DynamoDB Global Tables feature reduces the work of replicating data between Regions and resolving update conflicts. It replicates your DynamoDB tables automatically across your choice of AWS Regions. Global Tables can help applications stay available and performant for business continuity.</a:t>
            </a:r>
          </a:p>
        </p:txBody>
      </p:sp>
    </p:spTree>
    <p:extLst>
      <p:ext uri="{BB962C8B-B14F-4D97-AF65-F5344CB8AC3E}">
        <p14:creationId xmlns:p14="http://schemas.microsoft.com/office/powerpoint/2010/main" val="4171981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take a moment to watch the </a:t>
            </a:r>
            <a:r>
              <a:rPr lang="en-US">
                <a:ea typeface="Amazon Ember Light" panose="020B0403020204020204" pitchFamily="34" charset="0"/>
                <a:cs typeface="Amazon Ember Light" panose="020B0403020204020204" pitchFamily="34" charset="0"/>
              </a:rPr>
              <a:t>Amazon DynamoDB demonstration</a:t>
            </a:r>
            <a:r>
              <a:rPr lang="en-US"/>
              <a:t>. The recording runs a little over 2 minutes, and it reinforces many of the concepts</a:t>
            </a:r>
            <a:r>
              <a:rPr lang="en-US" baseline="0"/>
              <a:t> that were discussed in </a:t>
            </a:r>
            <a:r>
              <a:rPr lang="en-US"/>
              <a:t>this section of the module.</a:t>
            </a:r>
          </a:p>
          <a:p>
            <a:endParaRPr lang="en-US"/>
          </a:p>
          <a:p>
            <a:r>
              <a:rPr lang="en-US"/>
              <a:t>The demonstration shows how to create a table running in Amazon DynamoDB by</a:t>
            </a:r>
            <a:r>
              <a:rPr lang="en-US" baseline="0"/>
              <a:t> </a:t>
            </a:r>
            <a:r>
              <a:rPr lang="en-US"/>
              <a:t>using the AWS Management Console. It also demonstrates how to interact with the table using the AWS Command Line Interface. The demonstration shows how you can query the table, and add data to the table.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find this video within the module 8 section of the course with the title: </a:t>
            </a:r>
            <a:r>
              <a:rPr lang="en-US" b="1"/>
              <a:t>Console Demonstration - DynamoDB</a:t>
            </a:r>
            <a:r>
              <a:rPr lang="en-US"/>
              <a:t> . If you are unable to locate this video demonstration please reach out to your educator for assistance.</a:t>
            </a:r>
          </a:p>
        </p:txBody>
      </p:sp>
    </p:spTree>
    <p:extLst>
      <p:ext uri="{BB962C8B-B14F-4D97-AF65-F5344CB8AC3E}">
        <p14:creationId xmlns:p14="http://schemas.microsoft.com/office/powerpoint/2010/main" val="3996238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Review the demonstration: Amazon DynamoDB console demo.</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You</a:t>
            </a:r>
            <a:r>
              <a:rPr lang="en-US" kern="1200" baseline="0">
                <a:solidFill>
                  <a:schemeClr val="tx1"/>
                </a:solidFill>
                <a:effectLst/>
                <a:latin typeface="+mn-lt"/>
                <a:ea typeface="+mn-ea"/>
                <a:cs typeface="+mn-cs"/>
              </a:rPr>
              <a:t> can access t</a:t>
            </a:r>
            <a:r>
              <a:rPr lang="en-US" kern="1200">
                <a:solidFill>
                  <a:schemeClr val="tx1"/>
                </a:solidFill>
                <a:effectLst/>
                <a:latin typeface="+mn-lt"/>
                <a:ea typeface="+mn-ea"/>
                <a:cs typeface="+mn-cs"/>
              </a:rPr>
              <a:t>his recorded demonstration in the learning management system.</a:t>
            </a:r>
            <a:endParaRPr lang="en-US"/>
          </a:p>
        </p:txBody>
      </p:sp>
    </p:spTree>
    <p:extLst>
      <p:ext uri="{BB962C8B-B14F-4D97-AF65-F5344CB8AC3E}">
        <p14:creationId xmlns:p14="http://schemas.microsoft.com/office/powerpoint/2010/main" val="3511868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Welcome</a:t>
            </a:r>
            <a:r>
              <a:rPr lang="en-US" baseline="0"/>
              <a:t> to Section 3: </a:t>
            </a:r>
            <a:r>
              <a:rPr lang="en-US"/>
              <a:t>Amazon Redshift. </a:t>
            </a:r>
          </a:p>
          <a:p>
            <a:endParaRPr lang="en-US"/>
          </a:p>
        </p:txBody>
      </p:sp>
    </p:spTree>
    <p:extLst>
      <p:ext uri="{BB962C8B-B14F-4D97-AF65-F5344CB8AC3E}">
        <p14:creationId xmlns:p14="http://schemas.microsoft.com/office/powerpoint/2010/main" val="387757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Introducing Section 1:</a:t>
            </a:r>
            <a:r>
              <a:rPr lang="en-US" baseline="0"/>
              <a:t> </a:t>
            </a:r>
            <a:r>
              <a:rPr lang="en-US"/>
              <a:t>Amazon Relational Database Service.</a:t>
            </a:r>
          </a:p>
        </p:txBody>
      </p:sp>
    </p:spTree>
    <p:extLst>
      <p:ext uri="{BB962C8B-B14F-4D97-AF65-F5344CB8AC3E}">
        <p14:creationId xmlns:p14="http://schemas.microsoft.com/office/powerpoint/2010/main" val="1680518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i="0" kern="1200">
                <a:solidFill>
                  <a:schemeClr val="tx1"/>
                </a:solidFill>
                <a:effectLst/>
                <a:latin typeface="+mn-lt"/>
                <a:ea typeface="+mn-ea"/>
                <a:cs typeface="+mn-cs"/>
              </a:rPr>
              <a:t>Amazon Redshift is a fast, fully managed data warehouse that makes it simple and cost-effective to analyze all your data by using standard SQL and your existing business intelligence (BI) tools. Here</a:t>
            </a:r>
            <a:r>
              <a:rPr lang="en-US" b="0" i="0" kern="1200" baseline="0">
                <a:solidFill>
                  <a:schemeClr val="tx1"/>
                </a:solidFill>
                <a:effectLst/>
                <a:latin typeface="+mn-lt"/>
                <a:ea typeface="+mn-ea"/>
                <a:cs typeface="+mn-cs"/>
              </a:rPr>
              <a:t> is </a:t>
            </a:r>
            <a:r>
              <a:rPr lang="en-US" b="0" i="0" kern="1200">
                <a:solidFill>
                  <a:schemeClr val="tx1"/>
                </a:solidFill>
                <a:effectLst/>
                <a:latin typeface="+mn-lt"/>
                <a:ea typeface="+mn-ea"/>
                <a:cs typeface="+mn-cs"/>
              </a:rPr>
              <a:t>a look at Amazon Redshift and how you can use it for analytic applications.</a:t>
            </a:r>
            <a:endParaRPr lang="en-US"/>
          </a:p>
        </p:txBody>
      </p:sp>
    </p:spTree>
    <p:extLst>
      <p:ext uri="{BB962C8B-B14F-4D97-AF65-F5344CB8AC3E}">
        <p14:creationId xmlns:p14="http://schemas.microsoft.com/office/powerpoint/2010/main" val="2919362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ea typeface="+mn-ea"/>
                <a:cs typeface="+mn-cs"/>
              </a:rPr>
              <a:t>Analytics is important for businesses today, but building a data warehouse is complex and expensive. Data warehouses can</a:t>
            </a:r>
            <a:r>
              <a:rPr lang="en-US" kern="1200" baseline="0">
                <a:solidFill>
                  <a:schemeClr val="tx1"/>
                </a:solidFill>
                <a:effectLst/>
                <a:ea typeface="+mn-ea"/>
                <a:cs typeface="+mn-cs"/>
              </a:rPr>
              <a:t> </a:t>
            </a:r>
            <a:r>
              <a:rPr lang="en-US" kern="1200">
                <a:solidFill>
                  <a:schemeClr val="tx1"/>
                </a:solidFill>
                <a:effectLst/>
                <a:ea typeface="+mn-ea"/>
                <a:cs typeface="+mn-cs"/>
              </a:rPr>
              <a:t>take months and significant financial resources to set up.</a:t>
            </a:r>
          </a:p>
          <a:p>
            <a:endParaRPr lang="en-US" kern="1200">
              <a:solidFill>
                <a:schemeClr val="tx1"/>
              </a:solidFill>
              <a:effectLst/>
              <a:ea typeface="+mn-ea"/>
              <a:cs typeface="+mn-cs"/>
            </a:endParaRPr>
          </a:p>
          <a:p>
            <a:r>
              <a:rPr lang="en-US" kern="1200">
                <a:solidFill>
                  <a:schemeClr val="tx1"/>
                </a:solidFill>
                <a:effectLst/>
                <a:ea typeface="+mn-ea"/>
                <a:cs typeface="+mn-cs"/>
              </a:rPr>
              <a:t>Amazon Redshift is a fast and powerful, fully</a:t>
            </a:r>
            <a:r>
              <a:rPr lang="en-US" kern="1200" baseline="0">
                <a:solidFill>
                  <a:schemeClr val="tx1"/>
                </a:solidFill>
                <a:effectLst/>
                <a:ea typeface="+mn-ea"/>
                <a:cs typeface="+mn-cs"/>
              </a:rPr>
              <a:t> </a:t>
            </a:r>
            <a:r>
              <a:rPr lang="en-US" kern="1200">
                <a:solidFill>
                  <a:schemeClr val="tx1"/>
                </a:solidFill>
                <a:effectLst/>
                <a:ea typeface="+mn-ea"/>
                <a:cs typeface="+mn-cs"/>
              </a:rPr>
              <a:t>managed data warehouse that is simple and cost-effective to set up, use, and scale. It enables you to run complex analytic queries against petabytes of structured data by using sophisticated query optimization, columnar storage on high-performance local disks, and massively parallel data processing. Most results come back in seconds.</a:t>
            </a:r>
          </a:p>
          <a:p>
            <a:endParaRPr lang="en-US" kern="1200">
              <a:solidFill>
                <a:schemeClr val="tx1"/>
              </a:solidFill>
              <a:effectLst/>
              <a:ea typeface="+mn-ea"/>
              <a:cs typeface="+mn-cs"/>
            </a:endParaRPr>
          </a:p>
          <a:p>
            <a:r>
              <a:rPr lang="en-US" kern="1200">
                <a:solidFill>
                  <a:schemeClr val="tx1"/>
                </a:solidFill>
                <a:effectLst/>
                <a:ea typeface="+mn-ea"/>
                <a:cs typeface="+mn-cs"/>
              </a:rPr>
              <a:t>You will next review a slightly more detailed exploration of key Amazon Redshift features and some common use cases.</a:t>
            </a:r>
          </a:p>
        </p:txBody>
      </p:sp>
    </p:spTree>
    <p:extLst>
      <p:ext uri="{BB962C8B-B14F-4D97-AF65-F5344CB8AC3E}">
        <p14:creationId xmlns:p14="http://schemas.microsoft.com/office/powerpoint/2010/main" val="2862504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The leader node manages communications with client programs and all communication with compute nodes. It parses and develops plans to carry out database operations—specifically, the series of steps that are needed to obtain results for complex queries. The leader node compiles code for individual elements of the plan and assigns the code to individual compute nodes. The compute nodes run the compiled code and send intermediate results back to the leader node for final aggregation.</a:t>
            </a:r>
          </a:p>
          <a:p>
            <a:r>
              <a:rPr lang="en-US"/>
              <a:t> </a:t>
            </a:r>
          </a:p>
          <a:p>
            <a:r>
              <a:rPr lang="en-US"/>
              <a:t>Like</a:t>
            </a:r>
            <a:r>
              <a:rPr lang="en-US" baseline="0"/>
              <a:t> other </a:t>
            </a:r>
            <a:r>
              <a:rPr lang="en-US"/>
              <a:t>AWS services, you only pay for what you use. You can get started for as little as 25 cents per hour and, at scale, Amazon Redshift can deliver storage and processing for approximately $1,000 dollars per terabyte per year (with 3-Year Partial</a:t>
            </a:r>
            <a:r>
              <a:rPr lang="en-US" baseline="0"/>
              <a:t> Upfront Reserved Instance pricing)</a:t>
            </a:r>
            <a:r>
              <a:rPr lang="en-US"/>
              <a:t>. </a:t>
            </a:r>
          </a:p>
          <a:p>
            <a:r>
              <a:rPr lang="en-US"/>
              <a:t> </a:t>
            </a:r>
          </a:p>
          <a:p>
            <a:r>
              <a:rPr lang="en-US"/>
              <a:t>The Amazon Redshift Spectrum feature enables you to run queries against exabytes of data directly in Amazon S3.</a:t>
            </a:r>
          </a:p>
        </p:txBody>
      </p:sp>
    </p:spTree>
    <p:extLst>
      <p:ext uri="{BB962C8B-B14F-4D97-AF65-F5344CB8AC3E}">
        <p14:creationId xmlns:p14="http://schemas.microsoft.com/office/powerpoint/2010/main" val="3929488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ea typeface="+mn-ea"/>
                <a:cs typeface="+mn-cs"/>
              </a:rPr>
              <a:t>It is straightforward to automate most of the common administrative tasks to manage, monitor, and scale your Amazon Redshift cluster—which</a:t>
            </a:r>
            <a:r>
              <a:rPr lang="en-US" kern="1200" baseline="0">
                <a:solidFill>
                  <a:schemeClr val="tx1"/>
                </a:solidFill>
                <a:effectLst/>
                <a:ea typeface="+mn-ea"/>
                <a:cs typeface="+mn-cs"/>
              </a:rPr>
              <a:t> enables </a:t>
            </a:r>
            <a:r>
              <a:rPr lang="en-US" kern="1200">
                <a:solidFill>
                  <a:schemeClr val="tx1"/>
                </a:solidFill>
                <a:effectLst/>
                <a:ea typeface="+mn-ea"/>
                <a:cs typeface="+mn-cs"/>
              </a:rPr>
              <a:t>you to focus on your data and your business. </a:t>
            </a:r>
          </a:p>
          <a:p>
            <a:endParaRPr lang="en-US" kern="1200">
              <a:solidFill>
                <a:schemeClr val="tx1"/>
              </a:solidFill>
              <a:effectLst/>
              <a:ea typeface="+mn-ea"/>
              <a:cs typeface="+mn-cs"/>
            </a:endParaRPr>
          </a:p>
          <a:p>
            <a:r>
              <a:rPr lang="en-US" kern="1200">
                <a:solidFill>
                  <a:schemeClr val="tx1"/>
                </a:solidFill>
                <a:effectLst/>
                <a:ea typeface="+mn-ea"/>
                <a:cs typeface="+mn-cs"/>
              </a:rPr>
              <a:t>Scalability is intrinsic in Amazon Redshift.</a:t>
            </a:r>
            <a:r>
              <a:rPr lang="en-US" kern="1200" baseline="0">
                <a:solidFill>
                  <a:schemeClr val="tx1"/>
                </a:solidFill>
                <a:effectLst/>
                <a:ea typeface="+mn-ea"/>
                <a:cs typeface="+mn-cs"/>
              </a:rPr>
              <a:t> </a:t>
            </a:r>
            <a:r>
              <a:rPr lang="en-US" kern="1200">
                <a:solidFill>
                  <a:schemeClr val="tx1"/>
                </a:solidFill>
                <a:effectLst/>
                <a:ea typeface="+mn-ea"/>
                <a:cs typeface="+mn-cs"/>
              </a:rPr>
              <a:t>Your cluster can be scaled up and down as your needs change with a few clicks in the console.</a:t>
            </a:r>
          </a:p>
          <a:p>
            <a:r>
              <a:rPr lang="en-US" kern="1200">
                <a:solidFill>
                  <a:schemeClr val="tx1"/>
                </a:solidFill>
                <a:effectLst/>
                <a:ea typeface="+mn-ea"/>
                <a:cs typeface="+mn-cs"/>
              </a:rPr>
              <a:t> </a:t>
            </a:r>
          </a:p>
          <a:p>
            <a:r>
              <a:rPr lang="en-US" kern="1200">
                <a:solidFill>
                  <a:schemeClr val="tx1"/>
                </a:solidFill>
                <a:effectLst/>
                <a:ea typeface="+mn-ea"/>
                <a:cs typeface="+mn-cs"/>
              </a:rPr>
              <a:t>Security is the highest priority for AWS. With Amazon Redshift, security is built</a:t>
            </a:r>
            <a:r>
              <a:rPr lang="en-US" kern="1200" baseline="0">
                <a:solidFill>
                  <a:schemeClr val="tx1"/>
                </a:solidFill>
                <a:effectLst/>
                <a:ea typeface="+mn-ea"/>
                <a:cs typeface="+mn-cs"/>
              </a:rPr>
              <a:t> </a:t>
            </a:r>
            <a:r>
              <a:rPr lang="en-US" kern="1200">
                <a:solidFill>
                  <a:schemeClr val="tx1"/>
                </a:solidFill>
                <a:effectLst/>
                <a:ea typeface="+mn-ea"/>
                <a:cs typeface="+mn-cs"/>
              </a:rPr>
              <a:t>in</a:t>
            </a:r>
            <a:r>
              <a:rPr lang="en-US" kern="1200" baseline="0">
                <a:solidFill>
                  <a:schemeClr val="tx1"/>
                </a:solidFill>
                <a:effectLst/>
                <a:ea typeface="+mn-ea"/>
                <a:cs typeface="+mn-cs"/>
              </a:rPr>
              <a:t>, </a:t>
            </a:r>
            <a:r>
              <a:rPr lang="en-US" kern="1200">
                <a:solidFill>
                  <a:schemeClr val="tx1"/>
                </a:solidFill>
                <a:effectLst/>
                <a:ea typeface="+mn-ea"/>
                <a:cs typeface="+mn-cs"/>
              </a:rPr>
              <a:t>and it is designed to provide strong encryption of your data both at rest and in transit. </a:t>
            </a:r>
          </a:p>
        </p:txBody>
      </p:sp>
    </p:spTree>
    <p:extLst>
      <p:ext uri="{BB962C8B-B14F-4D97-AF65-F5344CB8AC3E}">
        <p14:creationId xmlns:p14="http://schemas.microsoft.com/office/powerpoint/2010/main" val="2177535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ea typeface="+mn-ea"/>
                <a:cs typeface="+mn-cs"/>
              </a:rPr>
              <a:t>Finally, Amazon Redshift is compatible with the tools that you already know and use. Amazon Redshift supports standard SQL. It</a:t>
            </a:r>
            <a:r>
              <a:rPr lang="en-US" kern="1200" baseline="0">
                <a:solidFill>
                  <a:schemeClr val="tx1"/>
                </a:solidFill>
                <a:effectLst/>
                <a:ea typeface="+mn-ea"/>
                <a:cs typeface="+mn-cs"/>
              </a:rPr>
              <a:t> also </a:t>
            </a:r>
            <a:r>
              <a:rPr lang="en-US" kern="1200">
                <a:solidFill>
                  <a:schemeClr val="tx1"/>
                </a:solidFill>
                <a:effectLst/>
                <a:ea typeface="+mn-ea"/>
                <a:cs typeface="+mn-cs"/>
              </a:rPr>
              <a:t>provides high-performance Java Database Connectivity (JDBC) and Open Database Connectivity (ODBC) connectors, which enable you to use the SQL clients and BI tools of your choice.</a:t>
            </a:r>
          </a:p>
          <a:p>
            <a:endParaRPr lang="en-US" kern="1200">
              <a:solidFill>
                <a:schemeClr val="tx1"/>
              </a:solidFill>
              <a:effectLst/>
              <a:ea typeface="+mn-ea"/>
              <a:cs typeface="+mn-cs"/>
            </a:endParaRPr>
          </a:p>
          <a:p>
            <a:r>
              <a:rPr lang="en-US" kern="1200">
                <a:solidFill>
                  <a:schemeClr val="tx1"/>
                </a:solidFill>
                <a:effectLst/>
                <a:ea typeface="+mn-ea"/>
                <a:cs typeface="+mn-cs"/>
              </a:rPr>
              <a:t>Next, you will review some common Amazon Redshift use cases.</a:t>
            </a:r>
          </a:p>
          <a:p>
            <a:endParaRPr lang="en-US" kern="1200">
              <a:solidFill>
                <a:schemeClr val="tx1"/>
              </a:solidFill>
              <a:effectLst/>
              <a:ea typeface="+mn-ea"/>
              <a:cs typeface="+mn-cs"/>
            </a:endParaRPr>
          </a:p>
        </p:txBody>
      </p:sp>
    </p:spTree>
    <p:extLst>
      <p:ext uri="{BB962C8B-B14F-4D97-AF65-F5344CB8AC3E}">
        <p14:creationId xmlns:p14="http://schemas.microsoft.com/office/powerpoint/2010/main" val="967715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This slide discusses some Amazon Redshift use cases. </a:t>
            </a:r>
          </a:p>
          <a:p>
            <a:endParaRPr lang="en-US" kern="1200">
              <a:solidFill>
                <a:schemeClr val="tx1"/>
              </a:solidFill>
              <a:effectLst/>
              <a:ea typeface="+mn-ea"/>
              <a:cs typeface="+mn-cs"/>
            </a:endParaRPr>
          </a:p>
          <a:p>
            <a:r>
              <a:rPr lang="en-US" kern="1200">
                <a:solidFill>
                  <a:schemeClr val="tx1"/>
                </a:solidFill>
                <a:effectLst/>
                <a:ea typeface="+mn-ea"/>
                <a:cs typeface="+mn-cs"/>
              </a:rPr>
              <a:t>Many customers migrate their traditional enterprise data warehouses to Amazon Redshift with the primary goal of agility. Customers can start at whatever scale they want and experiment with their data without needing to rely on complicated processes with their IT departments to procure and prepare their software.</a:t>
            </a:r>
          </a:p>
          <a:p>
            <a:endParaRPr lang="en-US" kern="1200">
              <a:solidFill>
                <a:schemeClr val="tx1"/>
              </a:solidFill>
              <a:effectLst/>
              <a:ea typeface="+mn-ea"/>
              <a:cs typeface="+mn-cs"/>
            </a:endParaRPr>
          </a:p>
          <a:p>
            <a:r>
              <a:rPr lang="en-US" kern="1200">
                <a:solidFill>
                  <a:schemeClr val="tx1"/>
                </a:solidFill>
                <a:effectLst/>
                <a:ea typeface="+mn-ea"/>
                <a:cs typeface="+mn-cs"/>
              </a:rPr>
              <a:t>Big data customers have one thing in common: massive amounts of data that stretch their existing systems to a breaking point. Smaller customers might not have the resources to</a:t>
            </a:r>
            <a:r>
              <a:rPr lang="en-US" kern="1200" baseline="0">
                <a:solidFill>
                  <a:schemeClr val="tx1"/>
                </a:solidFill>
                <a:effectLst/>
                <a:ea typeface="+mn-ea"/>
                <a:cs typeface="+mn-cs"/>
              </a:rPr>
              <a:t> procure </a:t>
            </a:r>
            <a:r>
              <a:rPr lang="en-US" kern="1200">
                <a:solidFill>
                  <a:schemeClr val="tx1"/>
                </a:solidFill>
                <a:effectLst/>
                <a:ea typeface="+mn-ea"/>
                <a:cs typeface="+mn-cs"/>
              </a:rPr>
              <a:t>the hardware and expertise that is needed to run these systems. With Amazon Redshift, smaller customers can quickly set up</a:t>
            </a:r>
            <a:r>
              <a:rPr lang="en-US" kern="1200" baseline="0">
                <a:solidFill>
                  <a:schemeClr val="tx1"/>
                </a:solidFill>
                <a:effectLst/>
                <a:ea typeface="+mn-ea"/>
                <a:cs typeface="+mn-cs"/>
              </a:rPr>
              <a:t> and use</a:t>
            </a:r>
            <a:r>
              <a:rPr lang="en-US" kern="1200">
                <a:solidFill>
                  <a:schemeClr val="tx1"/>
                </a:solidFill>
                <a:effectLst/>
                <a:ea typeface="+mn-ea"/>
                <a:cs typeface="+mn-cs"/>
              </a:rPr>
              <a:t> a</a:t>
            </a:r>
            <a:r>
              <a:rPr lang="en-US" kern="1200" baseline="0">
                <a:solidFill>
                  <a:schemeClr val="tx1"/>
                </a:solidFill>
                <a:effectLst/>
                <a:ea typeface="+mn-ea"/>
                <a:cs typeface="+mn-cs"/>
              </a:rPr>
              <a:t> </a:t>
            </a:r>
            <a:r>
              <a:rPr lang="en-US" kern="1200">
                <a:solidFill>
                  <a:schemeClr val="tx1"/>
                </a:solidFill>
                <a:effectLst/>
                <a:ea typeface="+mn-ea"/>
                <a:cs typeface="+mn-cs"/>
              </a:rPr>
              <a:t>data warehouse at a comparatively low price point.</a:t>
            </a:r>
          </a:p>
          <a:p>
            <a:endParaRPr lang="en-US" kern="1200">
              <a:solidFill>
                <a:schemeClr val="tx1"/>
              </a:solidFill>
              <a:effectLst/>
              <a:ea typeface="+mn-ea"/>
              <a:cs typeface="+mn-cs"/>
            </a:endParaRPr>
          </a:p>
          <a:p>
            <a:r>
              <a:rPr lang="en-US" kern="1200">
                <a:solidFill>
                  <a:schemeClr val="tx1"/>
                </a:solidFill>
                <a:effectLst/>
                <a:ea typeface="+mn-ea"/>
                <a:cs typeface="+mn-cs"/>
              </a:rPr>
              <a:t>As a managed service, Amazon Redshift handles many of the deployment and ongoing maintenance tasks that often require a database administrator. This enables</a:t>
            </a:r>
            <a:r>
              <a:rPr lang="en-US" kern="1200" baseline="0">
                <a:solidFill>
                  <a:schemeClr val="tx1"/>
                </a:solidFill>
                <a:effectLst/>
                <a:ea typeface="+mn-ea"/>
                <a:cs typeface="+mn-cs"/>
              </a:rPr>
              <a:t> customers</a:t>
            </a:r>
            <a:r>
              <a:rPr lang="en-US" kern="1200">
                <a:solidFill>
                  <a:schemeClr val="tx1"/>
                </a:solidFill>
                <a:effectLst/>
                <a:ea typeface="+mn-ea"/>
                <a:cs typeface="+mn-cs"/>
              </a:rPr>
              <a:t> to focus on querying and analyzing their data.</a:t>
            </a:r>
          </a:p>
        </p:txBody>
      </p:sp>
    </p:spTree>
    <p:extLst>
      <p:ext uri="{BB962C8B-B14F-4D97-AF65-F5344CB8AC3E}">
        <p14:creationId xmlns:p14="http://schemas.microsoft.com/office/powerpoint/2010/main" val="2168140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Software as a service (SaaS) customers can take advantage</a:t>
            </a:r>
            <a:r>
              <a:rPr lang="en-US" baseline="0"/>
              <a:t> of the </a:t>
            </a:r>
            <a:r>
              <a:rPr lang="en-US"/>
              <a:t>scalable, easy-to-manage features that Amazon Redshift provides. Some customers use the Amazon Redshift to provide analytic capabilities to their applications. Some users</a:t>
            </a:r>
            <a:r>
              <a:rPr lang="en-US" baseline="0"/>
              <a:t> </a:t>
            </a:r>
            <a:r>
              <a:rPr lang="en-US"/>
              <a:t>deploy a cluster per customer,</a:t>
            </a:r>
            <a:r>
              <a:rPr lang="en-US" baseline="0"/>
              <a:t> </a:t>
            </a:r>
            <a:r>
              <a:rPr lang="en-US"/>
              <a:t>and use tagging to simplify and manage their service level agreements (SLAs) and billing. Amazon Redshift can</a:t>
            </a:r>
            <a:r>
              <a:rPr lang="en-US" baseline="0"/>
              <a:t> help </a:t>
            </a:r>
            <a:r>
              <a:rPr lang="en-US"/>
              <a:t>you reduce hardware and software costs. </a:t>
            </a:r>
          </a:p>
        </p:txBody>
      </p:sp>
    </p:spTree>
    <p:extLst>
      <p:ext uri="{BB962C8B-B14F-4D97-AF65-F5344CB8AC3E}">
        <p14:creationId xmlns:p14="http://schemas.microsoft.com/office/powerpoint/2010/main" val="28138023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ea typeface="+mn-ea"/>
                <a:cs typeface="+mn-cs"/>
              </a:rPr>
              <a:t>In summary, Amazon Redshift is a fast, fully managed data warehouse service. As a business grows, you can easily scale with no downtime by adding more nodes. Amazon Redshift automatically adds the nodes to your cluster and redistributes the data for maximum performance.</a:t>
            </a:r>
          </a:p>
          <a:p>
            <a:endParaRPr lang="en-US" kern="1200">
              <a:solidFill>
                <a:schemeClr val="tx1"/>
              </a:solidFill>
              <a:effectLst/>
              <a:ea typeface="+mn-ea"/>
              <a:cs typeface="+mn-cs"/>
            </a:endParaRPr>
          </a:p>
          <a:p>
            <a:r>
              <a:rPr lang="en-US" kern="1200">
                <a:solidFill>
                  <a:schemeClr val="tx1"/>
                </a:solidFill>
                <a:effectLst/>
                <a:ea typeface="+mn-ea"/>
                <a:cs typeface="+mn-cs"/>
              </a:rPr>
              <a:t>Amazon</a:t>
            </a:r>
            <a:r>
              <a:rPr lang="en-US" kern="1200" baseline="0">
                <a:solidFill>
                  <a:schemeClr val="tx1"/>
                </a:solidFill>
                <a:effectLst/>
                <a:ea typeface="+mn-ea"/>
                <a:cs typeface="+mn-cs"/>
              </a:rPr>
              <a:t> Redshift is designed</a:t>
            </a:r>
            <a:r>
              <a:rPr lang="en-US" kern="1200">
                <a:solidFill>
                  <a:schemeClr val="tx1"/>
                </a:solidFill>
                <a:effectLst/>
                <a:ea typeface="+mn-ea"/>
                <a:cs typeface="+mn-cs"/>
              </a:rPr>
              <a:t> to consistently deliver high performance. Amazon Redshift uses columnar storage and a massively parallel processing architecture. These features parallelize and distribute data and queries across multiple nodes. Amazon</a:t>
            </a:r>
            <a:r>
              <a:rPr lang="en-US" kern="1200" baseline="0">
                <a:solidFill>
                  <a:schemeClr val="tx1"/>
                </a:solidFill>
                <a:effectLst/>
                <a:ea typeface="+mn-ea"/>
                <a:cs typeface="+mn-cs"/>
              </a:rPr>
              <a:t> Redshift </a:t>
            </a:r>
            <a:r>
              <a:rPr lang="en-US" kern="1200">
                <a:solidFill>
                  <a:schemeClr val="tx1"/>
                </a:solidFill>
                <a:effectLst/>
                <a:ea typeface="+mn-ea"/>
                <a:cs typeface="+mn-cs"/>
              </a:rPr>
              <a:t>also automatically monitors your cluster and backs up your data so that</a:t>
            </a:r>
            <a:r>
              <a:rPr lang="en-US" kern="1200" baseline="0">
                <a:solidFill>
                  <a:schemeClr val="tx1"/>
                </a:solidFill>
                <a:effectLst/>
                <a:ea typeface="+mn-ea"/>
                <a:cs typeface="+mn-cs"/>
              </a:rPr>
              <a:t> </a:t>
            </a:r>
            <a:r>
              <a:rPr lang="en-US" kern="1200">
                <a:solidFill>
                  <a:schemeClr val="tx1"/>
                </a:solidFill>
                <a:effectLst/>
                <a:ea typeface="+mn-ea"/>
                <a:cs typeface="+mn-cs"/>
              </a:rPr>
              <a:t>you can easily restore if needed. Encryption is built in—you only need to enable it.</a:t>
            </a:r>
          </a:p>
          <a:p>
            <a:endParaRPr lang="en-US" kern="1200">
              <a:solidFill>
                <a:schemeClr val="tx1"/>
              </a:solidFill>
              <a:effectLst/>
              <a:ea typeface="+mn-ea"/>
              <a:cs typeface="+mn-cs"/>
            </a:endParaRPr>
          </a:p>
          <a:p>
            <a:r>
              <a:rPr lang="en-US" kern="1200">
                <a:solidFill>
                  <a:schemeClr val="tx1"/>
                </a:solidFill>
                <a:effectLst/>
                <a:ea typeface="+mn-ea"/>
                <a:cs typeface="+mn-cs"/>
              </a:rPr>
              <a:t>To</a:t>
            </a:r>
            <a:r>
              <a:rPr lang="en-US" kern="1200" baseline="0">
                <a:solidFill>
                  <a:schemeClr val="tx1"/>
                </a:solidFill>
                <a:effectLst/>
                <a:ea typeface="+mn-ea"/>
                <a:cs typeface="+mn-cs"/>
              </a:rPr>
              <a:t> learn more </a:t>
            </a:r>
            <a:r>
              <a:rPr lang="en-US" kern="1200">
                <a:solidFill>
                  <a:schemeClr val="tx1"/>
                </a:solidFill>
                <a:effectLst/>
                <a:ea typeface="+mn-ea"/>
                <a:cs typeface="+mn-cs"/>
              </a:rPr>
              <a:t>about Amazon Redshift, see </a:t>
            </a:r>
            <a:r>
              <a:rPr lang="en-US" kern="1200">
                <a:solidFill>
                  <a:schemeClr val="tx1"/>
                </a:solidFill>
                <a:effectLst/>
                <a:ea typeface="+mn-ea"/>
                <a:cs typeface="+mn-cs"/>
                <a:hlinkClick r:id="rId3"/>
              </a:rPr>
              <a:t>https://aws.amazon.com/redshift/</a:t>
            </a:r>
            <a:r>
              <a:rPr lang="en-US" kern="1200">
                <a:solidFill>
                  <a:schemeClr val="tx1"/>
                </a:solidFill>
                <a:effectLst/>
                <a:ea typeface="+mn-ea"/>
                <a:cs typeface="+mn-cs"/>
              </a:rPr>
              <a:t>.</a:t>
            </a:r>
          </a:p>
        </p:txBody>
      </p:sp>
    </p:spTree>
    <p:extLst>
      <p:ext uri="{BB962C8B-B14F-4D97-AF65-F5344CB8AC3E}">
        <p14:creationId xmlns:p14="http://schemas.microsoft.com/office/powerpoint/2010/main" val="1932969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Introducing Section 4: Amazon Aurora.</a:t>
            </a:r>
            <a:endParaRPr lang="en-US" b="0" i="0" kern="1200">
              <a:solidFill>
                <a:schemeClr val="tx1"/>
              </a:solidFill>
              <a:effectLst/>
              <a:latin typeface="+mn-lt"/>
              <a:ea typeface="+mn-ea"/>
              <a:cs typeface="+mn-cs"/>
            </a:endParaRPr>
          </a:p>
          <a:p>
            <a:endParaRPr lang="en-US"/>
          </a:p>
        </p:txBody>
      </p:sp>
    </p:spTree>
    <p:extLst>
      <p:ext uri="{BB962C8B-B14F-4D97-AF65-F5344CB8AC3E}">
        <p14:creationId xmlns:p14="http://schemas.microsoft.com/office/powerpoint/2010/main" val="26732243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i="0" kern="1200">
                <a:solidFill>
                  <a:schemeClr val="tx1"/>
                </a:solidFill>
                <a:effectLst/>
                <a:latin typeface="+mn-lt"/>
                <a:ea typeface="+mn-ea"/>
                <a:cs typeface="+mn-cs"/>
              </a:rPr>
              <a:t>Amazon Aurora is a MySQL- and PostgreSQL-compatible relational database that is built for the cloud.</a:t>
            </a:r>
            <a:r>
              <a:rPr lang="en-US" b="0" i="0" kern="1200" baseline="0">
                <a:solidFill>
                  <a:schemeClr val="tx1"/>
                </a:solidFill>
                <a:effectLst/>
                <a:latin typeface="+mn-lt"/>
                <a:ea typeface="+mn-ea"/>
                <a:cs typeface="+mn-cs"/>
              </a:rPr>
              <a:t> It</a:t>
            </a:r>
            <a:r>
              <a:rPr lang="en-US" b="0" i="0" kern="1200">
                <a:solidFill>
                  <a:schemeClr val="tx1"/>
                </a:solidFill>
                <a:effectLst/>
                <a:latin typeface="+mn-lt"/>
                <a:ea typeface="+mn-ea"/>
                <a:cs typeface="+mn-cs"/>
              </a:rPr>
              <a:t> combines the performance and availability of high-end commercial databases with the simplicity and cost-effectiveness of open</a:t>
            </a:r>
            <a:r>
              <a:rPr lang="en-US" b="0" i="0" kern="1200" baseline="0">
                <a:solidFill>
                  <a:schemeClr val="tx1"/>
                </a:solidFill>
                <a:effectLst/>
                <a:latin typeface="+mn-lt"/>
                <a:ea typeface="+mn-ea"/>
                <a:cs typeface="+mn-cs"/>
              </a:rPr>
              <a:t>-</a:t>
            </a:r>
            <a:r>
              <a:rPr lang="en-US" b="0" i="0" kern="1200">
                <a:solidFill>
                  <a:schemeClr val="tx1"/>
                </a:solidFill>
                <a:effectLst/>
                <a:latin typeface="+mn-lt"/>
                <a:ea typeface="+mn-ea"/>
                <a:cs typeface="+mn-cs"/>
              </a:rPr>
              <a:t>source databases. Using Amazon Aurora can reduce your database costs while improving the reliability and availability of the database. As a fully managed service, Aurora is designed to</a:t>
            </a:r>
            <a:r>
              <a:rPr lang="en-US" b="0" i="0" kern="1200" baseline="0">
                <a:solidFill>
                  <a:schemeClr val="tx1"/>
                </a:solidFill>
                <a:effectLst/>
                <a:latin typeface="+mn-lt"/>
                <a:ea typeface="+mn-ea"/>
                <a:cs typeface="+mn-cs"/>
              </a:rPr>
              <a:t> </a:t>
            </a:r>
            <a:r>
              <a:rPr lang="en-US" b="0" i="0" kern="1200">
                <a:solidFill>
                  <a:schemeClr val="tx1"/>
                </a:solidFill>
                <a:effectLst/>
                <a:latin typeface="+mn-lt"/>
                <a:ea typeface="+mn-ea"/>
                <a:cs typeface="+mn-cs"/>
              </a:rPr>
              <a:t>automate time-consuming tasks like provisioning, patching, backup, recovery, failure detection, and repair.</a:t>
            </a:r>
          </a:p>
          <a:p>
            <a:endParaRPr lang="en-US"/>
          </a:p>
        </p:txBody>
      </p:sp>
    </p:spTree>
    <p:extLst>
      <p:ext uri="{BB962C8B-B14F-4D97-AF65-F5344CB8AC3E}">
        <p14:creationId xmlns:p14="http://schemas.microsoft.com/office/powerpoint/2010/main" val="221939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Welcome to an introduction to the foundational database services that are available on Amazon Web Services (AWS). This module begins with Amazon Relational Database Service (Amazon</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RDS).</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This section starts by reviewing the differences between a managed and unmanaged service in relation to Amazon RDS.</a:t>
            </a:r>
          </a:p>
        </p:txBody>
      </p:sp>
    </p:spTree>
    <p:extLst>
      <p:ext uri="{BB962C8B-B14F-4D97-AF65-F5344CB8AC3E}">
        <p14:creationId xmlns:p14="http://schemas.microsoft.com/office/powerpoint/2010/main" val="3290999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This slide</a:t>
            </a:r>
            <a:r>
              <a:rPr lang="en-US" baseline="0"/>
              <a:t> covers </a:t>
            </a:r>
            <a:r>
              <a:rPr lang="en-US"/>
              <a:t>some of the benefits of Amazon Aurora. It is highly available and it offers a fast,</a:t>
            </a:r>
            <a:r>
              <a:rPr lang="en-US" baseline="0"/>
              <a:t> distributed</a:t>
            </a:r>
            <a:r>
              <a:rPr lang="en-US"/>
              <a:t> storage subsystem. Amazon Aurora is straightforward to set up and uses SQL queries. It is designed to have drop-in compatibility</a:t>
            </a:r>
            <a:r>
              <a:rPr lang="en-US" baseline="0"/>
              <a:t> </a:t>
            </a:r>
            <a:r>
              <a:rPr lang="en-US"/>
              <a:t>with MySQL and PostgreSQL database engines</a:t>
            </a:r>
            <a:r>
              <a:rPr lang="en-US" baseline="0"/>
              <a:t> so that you can use most of your existing database tools with little or no change.</a:t>
            </a:r>
            <a:endParaRPr lang="en-US"/>
          </a:p>
          <a:p>
            <a:r>
              <a:rPr lang="en-US"/>
              <a:t> </a:t>
            </a:r>
          </a:p>
          <a:p>
            <a:r>
              <a:rPr lang="en-US"/>
              <a:t>Amazon Aurora is a pay-as-you-go service, which means that you only pay for the services and features that you use. It’s a managed service that integrates with features such as AWS</a:t>
            </a:r>
            <a:r>
              <a:rPr lang="en-US" baseline="0"/>
              <a:t> D</a:t>
            </a:r>
            <a:r>
              <a:rPr lang="en-US"/>
              <a:t>atabase Migration Service (AWS DMS)</a:t>
            </a:r>
            <a:r>
              <a:rPr lang="en-US" baseline="0"/>
              <a:t> </a:t>
            </a:r>
            <a:r>
              <a:rPr lang="en-US"/>
              <a:t>and the AWS Schema Conversion Tool.</a:t>
            </a:r>
            <a:r>
              <a:rPr lang="en-US" baseline="0"/>
              <a:t> These features </a:t>
            </a:r>
            <a:r>
              <a:rPr lang="en-US"/>
              <a:t>are designed to help you move your dataset into Amazon Aurora.</a:t>
            </a:r>
          </a:p>
        </p:txBody>
      </p:sp>
    </p:spTree>
    <p:extLst>
      <p:ext uri="{BB962C8B-B14F-4D97-AF65-F5344CB8AC3E}">
        <p14:creationId xmlns:p14="http://schemas.microsoft.com/office/powerpoint/2010/main" val="26587746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ea typeface="+mn-ea"/>
                <a:cs typeface="+mn-cs"/>
              </a:rPr>
              <a:t>Why might</a:t>
            </a:r>
            <a:r>
              <a:rPr lang="en-US" kern="1200" baseline="0">
                <a:solidFill>
                  <a:schemeClr val="tx1"/>
                </a:solidFill>
                <a:effectLst/>
                <a:ea typeface="+mn-ea"/>
                <a:cs typeface="+mn-cs"/>
              </a:rPr>
              <a:t> you </a:t>
            </a:r>
            <a:r>
              <a:rPr lang="en-US" kern="1200">
                <a:solidFill>
                  <a:schemeClr val="tx1"/>
                </a:solidFill>
                <a:effectLst/>
                <a:ea typeface="+mn-ea"/>
                <a:cs typeface="+mn-cs"/>
              </a:rPr>
              <a:t>use Amazon Aurora over other options, like SQL with Amazon RDS? Most of that decision involves the high availability and resilient design that Amazon Aurora offers.</a:t>
            </a:r>
          </a:p>
          <a:p>
            <a:endParaRPr lang="en-US" kern="1200">
              <a:solidFill>
                <a:schemeClr val="tx1"/>
              </a:solidFill>
              <a:effectLst/>
              <a:ea typeface="+mn-ea"/>
              <a:cs typeface="+mn-cs"/>
            </a:endParaRPr>
          </a:p>
          <a:p>
            <a:r>
              <a:rPr lang="en-US" kern="1200">
                <a:solidFill>
                  <a:schemeClr val="tx1"/>
                </a:solidFill>
                <a:effectLst/>
                <a:ea typeface="+mn-ea"/>
                <a:cs typeface="+mn-cs"/>
              </a:rPr>
              <a:t>Amazon Aurora is designed to be highly available:</a:t>
            </a:r>
            <a:r>
              <a:rPr lang="en-US" kern="1200" baseline="0">
                <a:solidFill>
                  <a:schemeClr val="tx1"/>
                </a:solidFill>
                <a:effectLst/>
                <a:ea typeface="+mn-ea"/>
                <a:cs typeface="+mn-cs"/>
              </a:rPr>
              <a:t> it</a:t>
            </a:r>
            <a:r>
              <a:rPr lang="en-US" kern="1200">
                <a:solidFill>
                  <a:schemeClr val="tx1"/>
                </a:solidFill>
                <a:effectLst/>
                <a:ea typeface="+mn-ea"/>
                <a:cs typeface="+mn-cs"/>
              </a:rPr>
              <a:t> stores multiple copies of your data across multiple Availability Zones with continuous backups to Amazon S3. Amazon</a:t>
            </a:r>
            <a:r>
              <a:rPr lang="en-US" kern="1200" baseline="0">
                <a:solidFill>
                  <a:schemeClr val="tx1"/>
                </a:solidFill>
                <a:effectLst/>
                <a:ea typeface="+mn-ea"/>
                <a:cs typeface="+mn-cs"/>
              </a:rPr>
              <a:t> Aurora can use up</a:t>
            </a:r>
            <a:r>
              <a:rPr lang="en-US" kern="1200">
                <a:solidFill>
                  <a:schemeClr val="tx1"/>
                </a:solidFill>
                <a:effectLst/>
                <a:ea typeface="+mn-ea"/>
                <a:cs typeface="+mn-cs"/>
              </a:rPr>
              <a:t> to 15 read replicas can be used to reduce the possibility of losing your data. Additionally, Amazon Aurora is designed for instant crash recovery if your primary database becomes unhealthy.</a:t>
            </a:r>
          </a:p>
        </p:txBody>
      </p:sp>
    </p:spTree>
    <p:extLst>
      <p:ext uri="{BB962C8B-B14F-4D97-AF65-F5344CB8AC3E}">
        <p14:creationId xmlns:p14="http://schemas.microsoft.com/office/powerpoint/2010/main" val="2795038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ea typeface="+mn-ea"/>
                <a:cs typeface="+mn-cs"/>
              </a:rPr>
              <a:t>After a database crash, Amazon Aurora does not need to replay the redo log from the last database checkpoint. Instead, it performs this on every read operation. This reduces the restart time after a database crash to less than 60 seconds in most cases.</a:t>
            </a:r>
          </a:p>
          <a:p>
            <a:endParaRPr lang="en-US" kern="1200">
              <a:solidFill>
                <a:schemeClr val="tx1"/>
              </a:solidFill>
              <a:effectLst/>
              <a:ea typeface="+mn-ea"/>
              <a:cs typeface="+mn-cs"/>
            </a:endParaRPr>
          </a:p>
          <a:p>
            <a:r>
              <a:rPr lang="en-US" kern="1200">
                <a:solidFill>
                  <a:schemeClr val="tx1"/>
                </a:solidFill>
                <a:effectLst/>
                <a:ea typeface="+mn-ea"/>
                <a:cs typeface="+mn-cs"/>
              </a:rPr>
              <a:t>With Amazon Aurora,</a:t>
            </a:r>
            <a:r>
              <a:rPr lang="en-US" kern="1200" baseline="0">
                <a:solidFill>
                  <a:schemeClr val="tx1"/>
                </a:solidFill>
                <a:effectLst/>
                <a:ea typeface="+mn-ea"/>
                <a:cs typeface="+mn-cs"/>
              </a:rPr>
              <a:t> the </a:t>
            </a:r>
            <a:r>
              <a:rPr lang="en-US" kern="1200">
                <a:solidFill>
                  <a:schemeClr val="tx1"/>
                </a:solidFill>
                <a:effectLst/>
                <a:ea typeface="+mn-ea"/>
                <a:cs typeface="+mn-cs"/>
              </a:rPr>
              <a:t>buffer cache is moved out of the database process, which makes it available immediately at restart. This reduces the need for you to throttle access until the cache is repopulated to avoid brownouts.</a:t>
            </a:r>
          </a:p>
        </p:txBody>
      </p:sp>
    </p:spTree>
    <p:extLst>
      <p:ext uri="{BB962C8B-B14F-4D97-AF65-F5344CB8AC3E}">
        <p14:creationId xmlns:p14="http://schemas.microsoft.com/office/powerpoint/2010/main" val="3229777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338881"/>
          </a:xfrm>
          <a:prstGeom prst="rect">
            <a:avLst/>
          </a:prstGeom>
        </p:spPr>
        <p:txBody>
          <a:bodyPr/>
          <a:lstStyle/>
          <a:p>
            <a:r>
              <a:rPr lang="en-US" kern="1200">
                <a:solidFill>
                  <a:schemeClr val="tx1"/>
                </a:solidFill>
                <a:effectLst/>
                <a:ea typeface="+mn-ea"/>
                <a:cs typeface="+mn-cs"/>
              </a:rPr>
              <a:t>In summary, Amazon Aurora is a highly available, performant,</a:t>
            </a:r>
            <a:r>
              <a:rPr lang="en-US" kern="1200" baseline="0">
                <a:solidFill>
                  <a:schemeClr val="tx1"/>
                </a:solidFill>
                <a:effectLst/>
                <a:ea typeface="+mn-ea"/>
                <a:cs typeface="+mn-cs"/>
              </a:rPr>
              <a:t> and </a:t>
            </a:r>
            <a:r>
              <a:rPr lang="en-US" kern="1200">
                <a:solidFill>
                  <a:schemeClr val="tx1"/>
                </a:solidFill>
                <a:effectLst/>
                <a:ea typeface="+mn-ea"/>
                <a:cs typeface="+mn-cs"/>
              </a:rPr>
              <a:t>cost-effective managed relational database.</a:t>
            </a:r>
          </a:p>
          <a:p>
            <a:endParaRPr lang="en-US" kern="1200">
              <a:solidFill>
                <a:schemeClr val="tx1"/>
              </a:solidFill>
              <a:effectLst/>
              <a:ea typeface="+mn-ea"/>
              <a:cs typeface="+mn-cs"/>
            </a:endParaRPr>
          </a:p>
          <a:p>
            <a:r>
              <a:rPr lang="en-US" b="0" i="0" kern="1200">
                <a:solidFill>
                  <a:schemeClr val="tx1"/>
                </a:solidFill>
                <a:effectLst/>
                <a:ea typeface="+mn-ea"/>
                <a:cs typeface="+mn-cs"/>
              </a:rPr>
              <a:t>Aurora </a:t>
            </a:r>
            <a:r>
              <a:rPr lang="en-US"/>
              <a:t>offers a </a:t>
            </a:r>
            <a:r>
              <a:rPr lang="en-US" baseline="0"/>
              <a:t>distributed,</a:t>
            </a:r>
            <a:r>
              <a:rPr lang="en-US"/>
              <a:t> high-performance storage subsystem</a:t>
            </a:r>
            <a:r>
              <a:rPr lang="en-US" baseline="0"/>
              <a:t>. </a:t>
            </a:r>
            <a:r>
              <a:rPr lang="en-US" b="0" i="0" kern="1200">
                <a:solidFill>
                  <a:schemeClr val="tx1"/>
                </a:solidFill>
                <a:effectLst/>
                <a:ea typeface="+mn-ea"/>
                <a:cs typeface="+mn-cs"/>
              </a:rPr>
              <a:t>Using Amazon Aurora can reduce your database costs while improving the reliability of the database. </a:t>
            </a:r>
            <a:endParaRPr lang="en-US" kern="1200">
              <a:solidFill>
                <a:schemeClr val="tx1"/>
              </a:solidFill>
              <a:effectLst/>
              <a:ea typeface="+mn-ea"/>
              <a:cs typeface="+mn-cs"/>
            </a:endParaRPr>
          </a:p>
          <a:p>
            <a:endParaRPr lang="en-US" kern="1200">
              <a:solidFill>
                <a:schemeClr val="tx1"/>
              </a:solidFill>
              <a:effectLst/>
              <a:ea typeface="+mn-ea"/>
              <a:cs typeface="+mn-cs"/>
            </a:endParaRPr>
          </a:p>
          <a:p>
            <a:r>
              <a:rPr lang="en-US" b="0" i="0" kern="1200">
                <a:solidFill>
                  <a:schemeClr val="tx1"/>
                </a:solidFill>
                <a:effectLst/>
                <a:ea typeface="+mn-ea"/>
                <a:cs typeface="+mn-cs"/>
              </a:rPr>
              <a:t>Aurora is</a:t>
            </a:r>
            <a:r>
              <a:rPr lang="en-US" b="0" i="0" kern="1200" baseline="0">
                <a:solidFill>
                  <a:schemeClr val="tx1"/>
                </a:solidFill>
                <a:effectLst/>
                <a:ea typeface="+mn-ea"/>
                <a:cs typeface="+mn-cs"/>
              </a:rPr>
              <a:t> also designed to be highly available</a:t>
            </a:r>
            <a:r>
              <a:rPr lang="en-US" b="0" i="0" kern="1200">
                <a:solidFill>
                  <a:schemeClr val="tx1"/>
                </a:solidFill>
                <a:effectLst/>
                <a:ea typeface="+mn-ea"/>
                <a:cs typeface="+mn-cs"/>
              </a:rPr>
              <a:t>. It has fault-tolerant and self-healing storage built for the cloud.</a:t>
            </a:r>
            <a:r>
              <a:rPr lang="en-US" b="0" i="0" kern="1200" baseline="0">
                <a:solidFill>
                  <a:schemeClr val="tx1"/>
                </a:solidFill>
                <a:effectLst/>
                <a:ea typeface="+mn-ea"/>
                <a:cs typeface="+mn-cs"/>
              </a:rPr>
              <a:t> Aurora </a:t>
            </a:r>
            <a:r>
              <a:rPr lang="en-US" b="0" i="0" kern="1200">
                <a:solidFill>
                  <a:schemeClr val="tx1"/>
                </a:solidFill>
                <a:effectLst/>
                <a:ea typeface="+mn-ea"/>
                <a:cs typeface="+mn-cs"/>
              </a:rPr>
              <a:t>replicates multiple copies of your data across multiple Availability Zones,</a:t>
            </a:r>
            <a:r>
              <a:rPr lang="en-US" b="0" i="0" kern="1200" baseline="0">
                <a:solidFill>
                  <a:schemeClr val="tx1"/>
                </a:solidFill>
                <a:effectLst/>
                <a:ea typeface="+mn-ea"/>
                <a:cs typeface="+mn-cs"/>
              </a:rPr>
              <a:t> and </a:t>
            </a:r>
            <a:r>
              <a:rPr lang="en-US" b="0" i="0" kern="1200">
                <a:solidFill>
                  <a:schemeClr val="tx1"/>
                </a:solidFill>
                <a:effectLst/>
                <a:ea typeface="+mn-ea"/>
                <a:cs typeface="+mn-cs"/>
              </a:rPr>
              <a:t>it continuously backs up your data to Amazon S3. </a:t>
            </a:r>
          </a:p>
          <a:p>
            <a:endParaRPr lang="en-US" b="0" i="0" kern="1200">
              <a:solidFill>
                <a:schemeClr val="tx1"/>
              </a:solidFill>
              <a:effectLst/>
              <a:ea typeface="+mn-ea"/>
              <a:cs typeface="+mn-cs"/>
            </a:endParaRPr>
          </a:p>
          <a:p>
            <a:r>
              <a:rPr lang="en-US" b="0" i="0" kern="1200">
                <a:solidFill>
                  <a:schemeClr val="tx1"/>
                </a:solidFill>
                <a:effectLst/>
                <a:ea typeface="+mn-ea"/>
                <a:cs typeface="+mn-cs"/>
              </a:rPr>
              <a:t>Multiple levels of security are available, including network isolation by</a:t>
            </a:r>
            <a:r>
              <a:rPr lang="en-US" b="0" i="0" kern="1200" baseline="0">
                <a:solidFill>
                  <a:schemeClr val="tx1"/>
                </a:solidFill>
                <a:effectLst/>
                <a:ea typeface="+mn-ea"/>
                <a:cs typeface="+mn-cs"/>
              </a:rPr>
              <a:t> </a:t>
            </a:r>
            <a:r>
              <a:rPr lang="en-US" b="0" i="0" kern="1200">
                <a:solidFill>
                  <a:schemeClr val="tx1"/>
                </a:solidFill>
                <a:effectLst/>
                <a:ea typeface="+mn-ea"/>
                <a:cs typeface="+mn-cs"/>
              </a:rPr>
              <a:t>using Amazon VPC; encryption at rest by using keys that you create and control through AWS Key Management Service (AWS KMS); and encryption of data in transit by using Secure Sockets Layer (SSL).</a:t>
            </a:r>
          </a:p>
          <a:p>
            <a:endParaRPr lang="en-US" b="0" i="0" kern="1200">
              <a:solidFill>
                <a:schemeClr val="tx1"/>
              </a:solidFill>
              <a:effectLst/>
              <a:ea typeface="+mn-ea"/>
              <a:cs typeface="+mn-cs"/>
            </a:endParaRPr>
          </a:p>
          <a:p>
            <a:r>
              <a:rPr lang="en-US" b="0" i="0" kern="1200">
                <a:solidFill>
                  <a:schemeClr val="tx1"/>
                </a:solidFill>
                <a:effectLst/>
                <a:ea typeface="+mn-ea"/>
                <a:cs typeface="+mn-cs"/>
              </a:rPr>
              <a:t>The Amazon Aurora database engine is compatible with existing MySQL and PostgreSQL open source databases, and adds compatibility for new releases regularly.</a:t>
            </a:r>
          </a:p>
          <a:p>
            <a:endParaRPr lang="en-US" b="0" i="0" kern="1200">
              <a:solidFill>
                <a:schemeClr val="tx1"/>
              </a:solidFill>
              <a:effectLst/>
              <a:ea typeface="+mn-ea"/>
              <a:cs typeface="+mn-cs"/>
            </a:endParaRPr>
          </a:p>
          <a:p>
            <a:r>
              <a:rPr lang="en-US" b="0" i="0" kern="1200">
                <a:solidFill>
                  <a:schemeClr val="tx1"/>
                </a:solidFill>
                <a:effectLst/>
                <a:ea typeface="+mn-ea"/>
                <a:cs typeface="+mn-cs"/>
              </a:rPr>
              <a:t>Finally, Amazon Aurora is fully managed by Amazon RDS. Aurora</a:t>
            </a:r>
            <a:r>
              <a:rPr lang="en-US" b="0" i="0" kern="1200" baseline="0">
                <a:solidFill>
                  <a:schemeClr val="tx1"/>
                </a:solidFill>
                <a:effectLst/>
                <a:ea typeface="+mn-ea"/>
                <a:cs typeface="+mn-cs"/>
              </a:rPr>
              <a:t> automates d</a:t>
            </a:r>
            <a:r>
              <a:rPr lang="en-US" b="0" i="0" kern="1200">
                <a:solidFill>
                  <a:schemeClr val="tx1"/>
                </a:solidFill>
                <a:effectLst/>
                <a:ea typeface="+mn-ea"/>
                <a:cs typeface="+mn-cs"/>
              </a:rPr>
              <a:t>atabase management tasks, such as hardware provisioning, software patching, setup, configuration, or backups.</a:t>
            </a:r>
            <a:endParaRPr lang="en-US" kern="1200">
              <a:solidFill>
                <a:schemeClr val="tx1"/>
              </a:solidFill>
              <a:effectLst/>
              <a:ea typeface="+mn-ea"/>
              <a:cs typeface="+mn-cs"/>
            </a:endParaRPr>
          </a:p>
          <a:p>
            <a:endParaRPr lang="en-US" kern="1200">
              <a:solidFill>
                <a:schemeClr val="tx1"/>
              </a:solidFill>
              <a:effectLst/>
              <a:ea typeface="+mn-ea"/>
              <a:cs typeface="+mn-cs"/>
            </a:endParaRPr>
          </a:p>
          <a:p>
            <a:r>
              <a:rPr lang="en-US" kern="1200">
                <a:solidFill>
                  <a:schemeClr val="tx1"/>
                </a:solidFill>
                <a:effectLst/>
                <a:ea typeface="+mn-ea"/>
                <a:cs typeface="+mn-cs"/>
              </a:rPr>
              <a:t>To learn more about Amazon Aurora, see</a:t>
            </a:r>
            <a:r>
              <a:rPr lang="en-US"/>
              <a:t> </a:t>
            </a:r>
            <a:r>
              <a:rPr lang="en-US">
                <a:hlinkClick r:id="rId3"/>
              </a:rPr>
              <a:t>https://aws.amazon.com/rds/aurora/</a:t>
            </a:r>
            <a:r>
              <a:rPr lang="en-US"/>
              <a:t>.</a:t>
            </a:r>
            <a:endParaRPr lang="en-US" kern="1200">
              <a:solidFill>
                <a:schemeClr val="tx1"/>
              </a:solidFill>
              <a:effectLst/>
              <a:ea typeface="+mn-ea"/>
              <a:cs typeface="+mn-cs"/>
            </a:endParaRPr>
          </a:p>
        </p:txBody>
      </p:sp>
    </p:spTree>
    <p:extLst>
      <p:ext uri="{BB962C8B-B14F-4D97-AF65-F5344CB8AC3E}">
        <p14:creationId xmlns:p14="http://schemas.microsoft.com/office/powerpoint/2010/main" val="1279221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solidFill>
                  <a:srgbClr val="000000"/>
                </a:solidFill>
              </a:rPr>
              <a:t>As you saw in this module,</a:t>
            </a:r>
            <a:r>
              <a:rPr lang="en-US"/>
              <a:t> the cloud continues to drive down the cost of storage and compute.</a:t>
            </a:r>
            <a:r>
              <a:rPr lang="en-US" baseline="0"/>
              <a:t> A</a:t>
            </a:r>
            <a:r>
              <a:rPr lang="en-US"/>
              <a:t> new </a:t>
            </a:r>
            <a:r>
              <a:rPr lang="en-US">
                <a:solidFill>
                  <a:srgbClr val="000000"/>
                </a:solidFill>
              </a:rPr>
              <a:t>generation of applications has</a:t>
            </a:r>
            <a:r>
              <a:rPr lang="en-US"/>
              <a:t> emerged, which created a new set of requirements for </a:t>
            </a:r>
            <a:r>
              <a:rPr lang="en-US">
                <a:solidFill>
                  <a:srgbClr val="000000"/>
                </a:solidFill>
              </a:rPr>
              <a:t>databases</a:t>
            </a:r>
            <a:r>
              <a:rPr lang="en-US"/>
              <a:t>. </a:t>
            </a:r>
            <a:r>
              <a:rPr lang="en-US">
                <a:solidFill>
                  <a:srgbClr val="000000"/>
                </a:solidFill>
              </a:rPr>
              <a:t>These</a:t>
            </a:r>
            <a:r>
              <a:rPr lang="en-US"/>
              <a:t> </a:t>
            </a:r>
            <a:r>
              <a:rPr lang="en-US">
                <a:solidFill>
                  <a:srgbClr val="000000"/>
                </a:solidFill>
              </a:rPr>
              <a:t>applications</a:t>
            </a:r>
            <a:r>
              <a:rPr lang="en-US"/>
              <a:t> need databases to store terabytes to petabytes of new </a:t>
            </a:r>
            <a:r>
              <a:rPr lang="en-US">
                <a:solidFill>
                  <a:srgbClr val="000000"/>
                </a:solidFill>
              </a:rPr>
              <a:t>types</a:t>
            </a:r>
            <a:r>
              <a:rPr lang="en-US"/>
              <a:t> of data, provide access to the data with millisecond latency, process millions of requests </a:t>
            </a:r>
            <a:r>
              <a:rPr lang="en-US">
                <a:solidFill>
                  <a:srgbClr val="000000"/>
                </a:solidFill>
              </a:rPr>
              <a:t>per</a:t>
            </a:r>
            <a:r>
              <a:rPr lang="en-US"/>
              <a:t> second, and scale to support millions of </a:t>
            </a:r>
            <a:r>
              <a:rPr lang="en-US">
                <a:solidFill>
                  <a:srgbClr val="000000"/>
                </a:solidFill>
              </a:rPr>
              <a:t>users</a:t>
            </a:r>
            <a:r>
              <a:rPr lang="en-US"/>
              <a:t> </a:t>
            </a:r>
            <a:r>
              <a:rPr lang="en-US">
                <a:solidFill>
                  <a:srgbClr val="000000"/>
                </a:solidFill>
              </a:rPr>
              <a:t>anywhere</a:t>
            </a:r>
            <a:r>
              <a:rPr lang="en-US"/>
              <a:t> in the </a:t>
            </a:r>
            <a:r>
              <a:rPr lang="en-US">
                <a:solidFill>
                  <a:srgbClr val="000000"/>
                </a:solidFill>
              </a:rPr>
              <a:t>world</a:t>
            </a:r>
            <a:r>
              <a:rPr lang="en-US"/>
              <a:t>. To support these requirements, you need both relational and non-relational databases that are purpose-built to handle the specific needs of your </a:t>
            </a:r>
            <a:r>
              <a:rPr lang="en-US">
                <a:solidFill>
                  <a:srgbClr val="000000"/>
                </a:solidFill>
              </a:rPr>
              <a:t>applications</a:t>
            </a:r>
            <a:r>
              <a:rPr lang="en-US"/>
              <a:t>. AWS offers a broad range of databases that</a:t>
            </a:r>
            <a:r>
              <a:rPr lang="en-US" baseline="0"/>
              <a:t> are built</a:t>
            </a:r>
            <a:r>
              <a:rPr lang="en-US"/>
              <a:t> for your specific </a:t>
            </a:r>
            <a:r>
              <a:rPr lang="en-US">
                <a:solidFill>
                  <a:srgbClr val="000000"/>
                </a:solidFill>
              </a:rPr>
              <a:t>application</a:t>
            </a:r>
            <a:r>
              <a:rPr lang="en-US"/>
              <a:t> use cases. </a:t>
            </a:r>
          </a:p>
        </p:txBody>
      </p:sp>
    </p:spTree>
    <p:extLst>
      <p:ext uri="{BB962C8B-B14F-4D97-AF65-F5344CB8AC3E}">
        <p14:creationId xmlns:p14="http://schemas.microsoft.com/office/powerpoint/2010/main" val="19052020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activity,</a:t>
            </a:r>
            <a:r>
              <a:rPr lang="en-US" baseline="0"/>
              <a:t> </a:t>
            </a:r>
            <a:r>
              <a:rPr lang="en-US"/>
              <a:t>you will review one of three business scenarios that were taken from actual AWS customers. Break into groups of four or five.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Review the assigned case study. Create a presentation that</a:t>
            </a:r>
            <a:r>
              <a:rPr lang="en-US" baseline="0"/>
              <a:t> </a:t>
            </a:r>
            <a:r>
              <a:rPr lang="en-US"/>
              <a:t>describes the best database solution for the organization that</a:t>
            </a:r>
            <a:r>
              <a:rPr lang="en-US" baseline="0"/>
              <a:t> is</a:t>
            </a:r>
            <a:r>
              <a:rPr lang="en-US"/>
              <a:t> described in your group’s case. Your presentation should include the key factors that</a:t>
            </a:r>
            <a:r>
              <a:rPr lang="en-US" baseline="0"/>
              <a:t> </a:t>
            </a:r>
            <a:r>
              <a:rPr lang="en-US"/>
              <a:t>you considered when you selected the database technology, in addition to any factors that could change your recommendation.</a:t>
            </a:r>
          </a:p>
          <a:p>
            <a:endParaRPr lang="en-US"/>
          </a:p>
        </p:txBody>
      </p:sp>
    </p:spTree>
    <p:extLst>
      <p:ext uri="{BB962C8B-B14F-4D97-AF65-F5344CB8AC3E}">
        <p14:creationId xmlns:p14="http://schemas.microsoft.com/office/powerpoint/2010/main" val="3424660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Review the assigned case study. Create a presentation that</a:t>
            </a:r>
            <a:r>
              <a:rPr lang="en-US" baseline="0"/>
              <a:t> </a:t>
            </a:r>
            <a:r>
              <a:rPr lang="en-US"/>
              <a:t>describes the best database solution for the organization that</a:t>
            </a:r>
            <a:r>
              <a:rPr lang="en-US" baseline="0"/>
              <a:t> is</a:t>
            </a:r>
            <a:r>
              <a:rPr lang="en-US"/>
              <a:t> described in your group’s case. Your presentation should include the key factors that</a:t>
            </a:r>
            <a:r>
              <a:rPr lang="en-US" baseline="0"/>
              <a:t> </a:t>
            </a:r>
            <a:r>
              <a:rPr lang="en-US"/>
              <a:t>you considered when you selected the database technology, in addition to any factors that could change your recommendation.</a:t>
            </a:r>
          </a:p>
          <a:p>
            <a:endParaRPr lang="en-US"/>
          </a:p>
        </p:txBody>
      </p:sp>
    </p:spTree>
    <p:extLst>
      <p:ext uri="{BB962C8B-B14F-4D97-AF65-F5344CB8AC3E}">
        <p14:creationId xmlns:p14="http://schemas.microsoft.com/office/powerpoint/2010/main" val="19092300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Review the assigned case study. Create a presentation that</a:t>
            </a:r>
            <a:r>
              <a:rPr lang="en-US" baseline="0"/>
              <a:t> </a:t>
            </a:r>
            <a:r>
              <a:rPr lang="en-US"/>
              <a:t>describes the best database solution for the organization that</a:t>
            </a:r>
            <a:r>
              <a:rPr lang="en-US" baseline="0"/>
              <a:t> is</a:t>
            </a:r>
            <a:r>
              <a:rPr lang="en-US"/>
              <a:t> described in your group’s case. Your presentation should include the key factors that</a:t>
            </a:r>
            <a:r>
              <a:rPr lang="en-US" baseline="0"/>
              <a:t> </a:t>
            </a:r>
            <a:r>
              <a:rPr lang="en-US"/>
              <a:t>you considered when you selected the database technology, in addition to any factors that could change your recommendation.</a:t>
            </a:r>
          </a:p>
        </p:txBody>
      </p:sp>
    </p:spTree>
    <p:extLst>
      <p:ext uri="{BB962C8B-B14F-4D97-AF65-F5344CB8AC3E}">
        <p14:creationId xmlns:p14="http://schemas.microsoft.com/office/powerpoint/2010/main" val="684444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 summary, in this module, you learn how to:</a:t>
            </a:r>
          </a:p>
          <a:p>
            <a:pPr marL="171450" lvl="0" indent="-171450">
              <a:spcBef>
                <a:spcPts val="0"/>
              </a:spcBef>
              <a:buClr>
                <a:schemeClr val="tx1"/>
              </a:buClr>
              <a:buFont typeface="Arial" panose="020B0604020202020204" pitchFamily="34" charset="0"/>
              <a:buChar char="•"/>
              <a:tabLst>
                <a:tab pos="8461375" algn="r"/>
              </a:tabLst>
            </a:pPr>
            <a:r>
              <a:rPr lang="en-US"/>
              <a:t>Explain Amazon Relational Database Service (Amazon RDS)</a:t>
            </a:r>
          </a:p>
          <a:p>
            <a:pPr marL="171450" lvl="0" indent="-171450">
              <a:spcBef>
                <a:spcPts val="0"/>
              </a:spcBef>
              <a:buClr>
                <a:schemeClr val="tx1"/>
              </a:buClr>
              <a:buFont typeface="Arial" panose="020B0604020202020204" pitchFamily="34" charset="0"/>
              <a:buChar char="•"/>
              <a:tabLst>
                <a:tab pos="8461375" algn="r"/>
              </a:tabLst>
            </a:pPr>
            <a:r>
              <a:rPr lang="en-US"/>
              <a:t>Identify the functionality in Amazon RDS</a:t>
            </a:r>
          </a:p>
          <a:p>
            <a:pPr marL="171450" lvl="0" indent="-171450">
              <a:spcBef>
                <a:spcPts val="0"/>
              </a:spcBef>
              <a:buClr>
                <a:schemeClr val="tx1"/>
              </a:buClr>
              <a:buFont typeface="Arial" panose="020B0604020202020204" pitchFamily="34" charset="0"/>
              <a:buChar char="•"/>
              <a:tabLst>
                <a:tab pos="8461375" algn="r"/>
              </a:tabLst>
            </a:pPr>
            <a:r>
              <a:rPr lang="en-US"/>
              <a:t>Explain Amazon DynamoDB</a:t>
            </a:r>
          </a:p>
          <a:p>
            <a:pPr marL="171450" lvl="0" indent="-171450">
              <a:spcBef>
                <a:spcPts val="0"/>
              </a:spcBef>
              <a:buClr>
                <a:schemeClr val="tx1"/>
              </a:buClr>
              <a:buFont typeface="Arial" panose="020B0604020202020204" pitchFamily="34" charset="0"/>
              <a:buChar char="•"/>
              <a:tabLst>
                <a:tab pos="8461375" algn="r"/>
              </a:tabLst>
            </a:pPr>
            <a:r>
              <a:rPr lang="en-US"/>
              <a:t>Identify the functionality in Amazon DynamoDB</a:t>
            </a:r>
          </a:p>
          <a:p>
            <a:pPr marL="171450" lvl="0" indent="-171450">
              <a:spcBef>
                <a:spcPts val="0"/>
              </a:spcBef>
              <a:buClr>
                <a:schemeClr val="tx1"/>
              </a:buClr>
              <a:buFont typeface="Arial" panose="020B0604020202020204" pitchFamily="34" charset="0"/>
              <a:buChar char="•"/>
              <a:tabLst>
                <a:tab pos="8461375" algn="r"/>
              </a:tabLst>
            </a:pPr>
            <a:r>
              <a:rPr lang="en-US"/>
              <a:t>Explain Amazon Redshift</a:t>
            </a:r>
          </a:p>
          <a:p>
            <a:pPr marL="171450" lvl="0" indent="-171450">
              <a:spcBef>
                <a:spcPts val="0"/>
              </a:spcBef>
              <a:buClr>
                <a:schemeClr val="tx1"/>
              </a:buClr>
              <a:buFont typeface="Arial" panose="020B0604020202020204" pitchFamily="34" charset="0"/>
              <a:buChar char="•"/>
              <a:tabLst>
                <a:tab pos="8461375" algn="r"/>
              </a:tabLst>
            </a:pPr>
            <a:r>
              <a:rPr lang="en-US"/>
              <a:t>Explain Amazon Aurora</a:t>
            </a:r>
          </a:p>
          <a:p>
            <a:pPr marL="171450" lvl="0" indent="-171450">
              <a:spcBef>
                <a:spcPts val="0"/>
              </a:spcBef>
              <a:buClr>
                <a:schemeClr val="tx1"/>
              </a:buClr>
              <a:buFont typeface="Arial" panose="020B0604020202020204" pitchFamily="34" charset="0"/>
              <a:buChar char="•"/>
              <a:tabLst>
                <a:tab pos="8461375" algn="r"/>
              </a:tabLst>
            </a:pPr>
            <a:r>
              <a:rPr lang="en-US"/>
              <a:t>Perform tasks in an RDS database, such as launching, configuring, and interacting</a:t>
            </a:r>
          </a:p>
        </p:txBody>
      </p:sp>
    </p:spTree>
    <p:extLst>
      <p:ext uri="{BB962C8B-B14F-4D97-AF65-F5344CB8AC3E}">
        <p14:creationId xmlns:p14="http://schemas.microsoft.com/office/powerpoint/2010/main" val="71854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AWS solutions typically fall into one of two categories: unmanaged or managed.</a:t>
            </a:r>
          </a:p>
          <a:p>
            <a:r>
              <a:rPr lang="en-US" kern="1200">
                <a:solidFill>
                  <a:schemeClr val="tx1"/>
                </a:solidFill>
                <a:effectLst/>
                <a:latin typeface="+mn-lt"/>
                <a:ea typeface="+mn-ea"/>
                <a:cs typeface="+mn-cs"/>
              </a:rPr>
              <a:t> </a:t>
            </a:r>
          </a:p>
          <a:p>
            <a:r>
              <a:rPr lang="en-US" kern="1200">
                <a:solidFill>
                  <a:schemeClr val="tx1"/>
                </a:solidFill>
                <a:effectLst/>
                <a:latin typeface="+mn-lt"/>
                <a:ea typeface="+mn-ea"/>
                <a:cs typeface="+mn-cs"/>
              </a:rPr>
              <a:t>Unmanaged services are typically provisioned in discrete portions as specified by the user.</a:t>
            </a:r>
            <a:r>
              <a:rPr lang="en-US" kern="1200" baseline="0">
                <a:solidFill>
                  <a:schemeClr val="tx1"/>
                </a:solidFill>
                <a:effectLst/>
                <a:latin typeface="+mn-lt"/>
                <a:ea typeface="+mn-ea"/>
                <a:cs typeface="+mn-cs"/>
              </a:rPr>
              <a:t> You must </a:t>
            </a:r>
            <a:r>
              <a:rPr lang="en-US" kern="1200">
                <a:solidFill>
                  <a:schemeClr val="tx1"/>
                </a:solidFill>
                <a:effectLst/>
                <a:latin typeface="+mn-lt"/>
                <a:ea typeface="+mn-ea"/>
                <a:cs typeface="+mn-cs"/>
              </a:rPr>
              <a:t>manage how the service responds to changes in load, errors, and situations where resources become unavailable. Say that you launch a web server on an Amazon Elastic Compute Cloud (Amazon EC2) instance. Because Amazon EC2 is an unmanaged solution, that web server will not scale to handle increased traffic load or replace unhealthy instances with healthy ones</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unless you specify that it use a scaling solution, such as AWS Automatic Scaling. The benefit to using an unmanaged service is that you have more fine-tuned control over how your solution handles changes in load, errors, and situations where resources become unavailable.</a:t>
            </a:r>
          </a:p>
          <a:p>
            <a:r>
              <a:rPr lang="en-US" kern="1200">
                <a:solidFill>
                  <a:schemeClr val="tx1"/>
                </a:solidFill>
                <a:effectLst/>
                <a:latin typeface="+mn-lt"/>
                <a:ea typeface="+mn-ea"/>
                <a:cs typeface="+mn-cs"/>
              </a:rPr>
              <a:t> </a:t>
            </a:r>
          </a:p>
          <a:p>
            <a:r>
              <a:rPr lang="en-US" kern="1200">
                <a:solidFill>
                  <a:schemeClr val="tx1"/>
                </a:solidFill>
                <a:effectLst/>
                <a:latin typeface="+mn-lt"/>
                <a:ea typeface="+mn-ea"/>
                <a:cs typeface="+mn-cs"/>
              </a:rPr>
              <a:t>Managed services require the user to configure them. For example, you create</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an Amazon Simple Storage Service (Amazon S3) bucket and then set permissions for it. However, managed services typically require less configuration. Say that you</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have a static website that you</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host in a cloud-based storage solution, such as Amazon S3. The static</a:t>
            </a:r>
            <a:r>
              <a:rPr lang="en-US" kern="1200" baseline="0">
                <a:solidFill>
                  <a:schemeClr val="tx1"/>
                </a:solidFill>
                <a:effectLst/>
                <a:latin typeface="+mn-lt"/>
                <a:ea typeface="+mn-ea"/>
                <a:cs typeface="+mn-cs"/>
              </a:rPr>
              <a:t> website does not have a</a:t>
            </a:r>
            <a:r>
              <a:rPr lang="en-US" kern="1200">
                <a:solidFill>
                  <a:schemeClr val="tx1"/>
                </a:solidFill>
                <a:effectLst/>
                <a:latin typeface="+mn-lt"/>
                <a:ea typeface="+mn-ea"/>
                <a:cs typeface="+mn-cs"/>
              </a:rPr>
              <a:t> web server.</a:t>
            </a:r>
            <a:r>
              <a:rPr lang="en-US" kern="1200" baseline="0">
                <a:solidFill>
                  <a:schemeClr val="tx1"/>
                </a:solidFill>
                <a:effectLst/>
                <a:latin typeface="+mn-lt"/>
                <a:ea typeface="+mn-ea"/>
                <a:cs typeface="+mn-cs"/>
              </a:rPr>
              <a:t> However, because Amazon S3 is a managed solution,</a:t>
            </a:r>
            <a:r>
              <a:rPr lang="en-US" kern="1200">
                <a:solidFill>
                  <a:schemeClr val="tx1"/>
                </a:solidFill>
                <a:effectLst/>
                <a:latin typeface="+mn-lt"/>
                <a:ea typeface="+mn-ea"/>
                <a:cs typeface="+mn-cs"/>
              </a:rPr>
              <a:t> features</a:t>
            </a:r>
            <a:r>
              <a:rPr lang="en-US" kern="1200" baseline="0">
                <a:solidFill>
                  <a:schemeClr val="tx1"/>
                </a:solidFill>
                <a:effectLst/>
                <a:latin typeface="+mn-lt"/>
                <a:ea typeface="+mn-ea"/>
                <a:cs typeface="+mn-cs"/>
              </a:rPr>
              <a:t> such as </a:t>
            </a:r>
            <a:r>
              <a:rPr lang="en-US" kern="1200">
                <a:solidFill>
                  <a:schemeClr val="tx1"/>
                </a:solidFill>
                <a:effectLst/>
                <a:latin typeface="+mn-lt"/>
                <a:ea typeface="+mn-ea"/>
                <a:cs typeface="+mn-cs"/>
              </a:rPr>
              <a:t>scaling, fault-tolerance, and availability would be handled automatically and internally by Amazon S3. </a:t>
            </a:r>
          </a:p>
          <a:p>
            <a:r>
              <a:rPr lang="en-US" kern="1200">
                <a:solidFill>
                  <a:schemeClr val="tx1"/>
                </a:solidFill>
                <a:effectLst/>
                <a:latin typeface="+mn-lt"/>
                <a:ea typeface="+mn-ea"/>
                <a:cs typeface="+mn-cs"/>
              </a:rPr>
              <a:t> </a:t>
            </a:r>
          </a:p>
          <a:p>
            <a:r>
              <a:rPr lang="en-US" kern="1200">
                <a:solidFill>
                  <a:schemeClr val="tx1"/>
                </a:solidFill>
                <a:effectLst/>
                <a:latin typeface="+mn-lt"/>
                <a:ea typeface="+mn-ea"/>
                <a:cs typeface="+mn-cs"/>
              </a:rPr>
              <a:t>Now, you</a:t>
            </a:r>
            <a:r>
              <a:rPr lang="en-US" kern="1200" baseline="0">
                <a:solidFill>
                  <a:schemeClr val="tx1"/>
                </a:solidFill>
                <a:effectLst/>
                <a:latin typeface="+mn-lt"/>
                <a:ea typeface="+mn-ea"/>
                <a:cs typeface="+mn-cs"/>
              </a:rPr>
              <a:t> will </a:t>
            </a:r>
            <a:r>
              <a:rPr lang="en-US" kern="1200">
                <a:solidFill>
                  <a:schemeClr val="tx1"/>
                </a:solidFill>
                <a:effectLst/>
                <a:latin typeface="+mn-lt"/>
                <a:ea typeface="+mn-ea"/>
                <a:cs typeface="+mn-cs"/>
              </a:rPr>
              <a:t>look at the challenges of running an unmanaged, standalone relational database. Then, you will learn how Amazon RDS addresses these challenges.</a:t>
            </a:r>
          </a:p>
        </p:txBody>
      </p:sp>
    </p:spTree>
    <p:extLst>
      <p:ext uri="{BB962C8B-B14F-4D97-AF65-F5344CB8AC3E}">
        <p14:creationId xmlns:p14="http://schemas.microsoft.com/office/powerpoint/2010/main" val="14986944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instructor might choose to lead a conversation about the key takeaways from the lab after you complete it. </a:t>
            </a:r>
          </a:p>
          <a:p>
            <a:endParaRPr lang="en-US"/>
          </a:p>
        </p:txBody>
      </p:sp>
    </p:spTree>
    <p:extLst>
      <p:ext uri="{BB962C8B-B14F-4D97-AF65-F5344CB8AC3E}">
        <p14:creationId xmlns:p14="http://schemas.microsoft.com/office/powerpoint/2010/main" val="1673197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solidFill>
                  <a:srgbClr val="000000"/>
                </a:solidFill>
                <a:latin typeface="Calibri" panose="020F0502020204030204" pitchFamily="34" charset="0"/>
              </a:rPr>
              <a:t>Look at the answer choices and rule them out based on the keywords.</a:t>
            </a:r>
          </a:p>
        </p:txBody>
      </p:sp>
    </p:spTree>
    <p:extLst>
      <p:ext uri="{BB962C8B-B14F-4D97-AF65-F5344CB8AC3E}">
        <p14:creationId xmlns:p14="http://schemas.microsoft.com/office/powerpoint/2010/main" val="2245223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solidFill>
                  <a:srgbClr val="000000"/>
                </a:solidFill>
                <a:latin typeface="Calibri" panose="020F0502020204030204" pitchFamily="34" charset="0"/>
              </a:rPr>
              <a:t>The following are the keywords to recognize: </a:t>
            </a:r>
            <a:r>
              <a:rPr lang="en-US" b="1">
                <a:solidFill>
                  <a:srgbClr val="000000"/>
                </a:solidFill>
                <a:latin typeface="Calibri" panose="020F0502020204030204" pitchFamily="34" charset="0"/>
              </a:rPr>
              <a:t>“No SQL database service”.</a:t>
            </a:r>
          </a:p>
          <a:p>
            <a:endParaRPr lang="en-US">
              <a:solidFill>
                <a:srgbClr val="000000"/>
              </a:solidFill>
              <a:latin typeface="Calibri" panose="020F0502020204030204" pitchFamily="34" charset="0"/>
            </a:endParaRPr>
          </a:p>
          <a:p>
            <a:r>
              <a:rPr lang="en-US" b="1">
                <a:solidFill>
                  <a:srgbClr val="000000"/>
                </a:solidFill>
                <a:latin typeface="Calibri" panose="020F0502020204030204" pitchFamily="34" charset="0"/>
              </a:rPr>
              <a:t>The correct answer is B.</a:t>
            </a:r>
            <a:endParaRPr 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939814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want to learn more about the topics covered in this module, you might find the following additional resources helpful:</a:t>
            </a:r>
          </a:p>
          <a:p>
            <a:pPr marL="171450" indent="-171450">
              <a:buFont typeface="Arial" panose="020B0604020202020204" pitchFamily="34" charset="0"/>
              <a:buChar char="•"/>
            </a:pPr>
            <a:r>
              <a:rPr lang="en-US"/>
              <a:t>AWS Database page: </a:t>
            </a:r>
            <a:r>
              <a:rPr lang="en-US">
                <a:hlinkClick r:id="rId3"/>
              </a:rPr>
              <a:t>https://aws.amazon.com/products/databases/</a:t>
            </a:r>
            <a:endParaRPr lang="en-US"/>
          </a:p>
          <a:p>
            <a:pPr marL="171450" indent="-171450">
              <a:buFont typeface="Arial" panose="020B0604020202020204" pitchFamily="34" charset="0"/>
              <a:buChar char="•"/>
            </a:pPr>
            <a:r>
              <a:rPr lang="en-US"/>
              <a:t>Amazon </a:t>
            </a:r>
            <a:r>
              <a:rPr lang="en-US" err="1"/>
              <a:t>RDS</a:t>
            </a:r>
            <a:r>
              <a:rPr lang="en-US"/>
              <a:t> page: </a:t>
            </a:r>
            <a:r>
              <a:rPr lang="en-US">
                <a:hlinkClick r:id="rId4"/>
              </a:rPr>
              <a:t>https://aws.amazon.com/rds/</a:t>
            </a:r>
            <a:endParaRPr lang="en-US"/>
          </a:p>
          <a:p>
            <a:pPr marL="171450" indent="-171450">
              <a:buFont typeface="Arial" panose="020B0604020202020204" pitchFamily="34" charset="0"/>
              <a:buChar char="•"/>
            </a:pPr>
            <a:r>
              <a:rPr lang="en-US"/>
              <a:t>Overview of Amazon database services: </a:t>
            </a:r>
            <a:r>
              <a:rPr lang="en-US">
                <a:hlinkClick r:id="rId5"/>
              </a:rPr>
              <a:t>https://docs.aws.amazon.com/whitepapers/latest/aws-overview/database.html</a:t>
            </a:r>
            <a:endParaRPr lang="en-US"/>
          </a:p>
          <a:p>
            <a:pPr marL="171450" indent="-171450">
              <a:buFont typeface="Arial" panose="020B0604020202020204" pitchFamily="34" charset="0"/>
              <a:buChar char="•"/>
            </a:pPr>
            <a:r>
              <a:rPr lang="en-US"/>
              <a:t>Getting started with AWS databases: </a:t>
            </a:r>
            <a:r>
              <a:rPr lang="en-US">
                <a:hlinkClick r:id="rId6"/>
              </a:rPr>
              <a:t>https://aws.amazon.com/products/databases/learn/</a:t>
            </a:r>
            <a:endParaRPr lang="en-US"/>
          </a:p>
        </p:txBody>
      </p:sp>
    </p:spTree>
    <p:extLst>
      <p:ext uri="{BB962C8B-B14F-4D97-AF65-F5344CB8AC3E}">
        <p14:creationId xmlns:p14="http://schemas.microsoft.com/office/powerpoint/2010/main" val="36173846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solidFill>
                  <a:srgbClr val="000000"/>
                </a:solidFill>
                <a:latin typeface="Calibri" panose="020F0502020204030204" pitchFamily="34" charset="0"/>
              </a:rPr>
              <a:t>Thank you for completing this module.</a:t>
            </a:r>
          </a:p>
        </p:txBody>
      </p:sp>
    </p:spTree>
    <p:extLst>
      <p:ext uri="{BB962C8B-B14F-4D97-AF65-F5344CB8AC3E}">
        <p14:creationId xmlns:p14="http://schemas.microsoft.com/office/powerpoint/2010/main" val="1976881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When you run your own relational database, you are responsible for several administrative tasks, such as server maintenance and energy footprint, software, installation and patching, and database backups.</a:t>
            </a:r>
            <a:r>
              <a:rPr lang="en-US" kern="1200" baseline="0">
                <a:solidFill>
                  <a:schemeClr val="tx1"/>
                </a:solidFill>
                <a:effectLst/>
                <a:latin typeface="+mn-lt"/>
                <a:ea typeface="+mn-ea"/>
                <a:cs typeface="+mn-cs"/>
              </a:rPr>
              <a:t> You are also responsible for </a:t>
            </a:r>
            <a:r>
              <a:rPr lang="en-US" kern="1200">
                <a:solidFill>
                  <a:schemeClr val="tx1"/>
                </a:solidFill>
                <a:effectLst/>
                <a:latin typeface="+mn-lt"/>
                <a:ea typeface="+mn-ea"/>
                <a:cs typeface="+mn-cs"/>
              </a:rPr>
              <a:t>ensuring high availability, planning for scalability, data security, and operating system (OS) installation and patching. All these tasks take resources from other items on your to-do list, and require expertise in several areas. </a:t>
            </a:r>
          </a:p>
        </p:txBody>
      </p:sp>
    </p:spTree>
    <p:extLst>
      <p:ext uri="{BB962C8B-B14F-4D97-AF65-F5344CB8AC3E}">
        <p14:creationId xmlns:p14="http://schemas.microsoft.com/office/powerpoint/2010/main" val="3441287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Amazon RDS is a managed service that sets up and operates a relational database in the cloud. </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To address the challenges of running an unmanaged, standalone relational database, AWS provides a service that sets up, operates, and scales the relational database without any ongoing administration. Amazon RDS provides cost-efficient and resizable capacity, while automating time-consuming administrative tasks. </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Amazon RDS enables you to focus on your application, so you can give applications the performance, high availability, security, and compatibility that they need. With Amazon RDS, your primary focus is your data and optimizing your application.</a:t>
            </a:r>
          </a:p>
        </p:txBody>
      </p:sp>
    </p:spTree>
    <p:extLst>
      <p:ext uri="{BB962C8B-B14F-4D97-AF65-F5344CB8AC3E}">
        <p14:creationId xmlns:p14="http://schemas.microsoft.com/office/powerpoint/2010/main" val="129591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ea typeface="+mn-ea"/>
                <a:cs typeface="+mn-cs"/>
              </a:rPr>
              <a:t>What does the term </a:t>
            </a:r>
            <a:r>
              <a:rPr lang="en-US" b="1" i="0" kern="1200">
                <a:solidFill>
                  <a:schemeClr val="tx1"/>
                </a:solidFill>
                <a:effectLst/>
                <a:ea typeface="+mn-ea"/>
                <a:cs typeface="+mn-cs"/>
              </a:rPr>
              <a:t>managed services</a:t>
            </a:r>
            <a:r>
              <a:rPr lang="en-US" b="0" i="0" kern="1200" baseline="0">
                <a:solidFill>
                  <a:schemeClr val="tx1"/>
                </a:solidFill>
                <a:effectLst/>
                <a:ea typeface="+mn-ea"/>
                <a:cs typeface="+mn-cs"/>
              </a:rPr>
              <a:t> mean?</a:t>
            </a:r>
            <a:r>
              <a:rPr lang="en-US" kern="1200">
                <a:solidFill>
                  <a:schemeClr val="tx1"/>
                </a:solidFill>
                <a:effectLst/>
                <a:ea typeface="+mn-ea"/>
                <a:cs typeface="+mn-cs"/>
              </a:rPr>
              <a:t> </a:t>
            </a:r>
          </a:p>
          <a:p>
            <a:endParaRPr lang="en-US" kern="1200">
              <a:solidFill>
                <a:schemeClr val="tx1"/>
              </a:solidFill>
              <a:effectLst/>
              <a:ea typeface="+mn-ea"/>
              <a:cs typeface="+mn-cs"/>
            </a:endParaRPr>
          </a:p>
          <a:p>
            <a:r>
              <a:rPr lang="en-US" kern="1200">
                <a:solidFill>
                  <a:schemeClr val="tx1"/>
                </a:solidFill>
                <a:effectLst/>
                <a:ea typeface="+mn-ea"/>
                <a:cs typeface="+mn-cs"/>
              </a:rPr>
              <a:t>When your database is on</a:t>
            </a:r>
            <a:r>
              <a:rPr lang="en-US" kern="1200" baseline="0">
                <a:solidFill>
                  <a:schemeClr val="tx1"/>
                </a:solidFill>
                <a:effectLst/>
                <a:ea typeface="+mn-ea"/>
                <a:cs typeface="+mn-cs"/>
              </a:rPr>
              <a:t> </a:t>
            </a:r>
            <a:r>
              <a:rPr lang="en-US" kern="1200">
                <a:solidFill>
                  <a:schemeClr val="tx1"/>
                </a:solidFill>
                <a:effectLst/>
                <a:ea typeface="+mn-ea"/>
                <a:cs typeface="+mn-cs"/>
              </a:rPr>
              <a:t>premises, the database administrator is responsible for everything.</a:t>
            </a:r>
            <a:r>
              <a:rPr lang="en-US" kern="1200" baseline="0">
                <a:solidFill>
                  <a:schemeClr val="tx1"/>
                </a:solidFill>
                <a:effectLst/>
                <a:ea typeface="+mn-ea"/>
                <a:cs typeface="+mn-cs"/>
              </a:rPr>
              <a:t> Database administration tasks include </a:t>
            </a:r>
            <a:r>
              <a:rPr lang="en-US" kern="1200">
                <a:solidFill>
                  <a:schemeClr val="tx1"/>
                </a:solidFill>
                <a:effectLst/>
                <a:ea typeface="+mn-ea"/>
                <a:cs typeface="+mn-cs"/>
              </a:rPr>
              <a:t>optimizing</a:t>
            </a:r>
            <a:r>
              <a:rPr lang="en-US" kern="1200" baseline="0">
                <a:solidFill>
                  <a:schemeClr val="tx1"/>
                </a:solidFill>
                <a:effectLst/>
                <a:ea typeface="+mn-ea"/>
                <a:cs typeface="+mn-cs"/>
              </a:rPr>
              <a:t> </a:t>
            </a:r>
            <a:r>
              <a:rPr lang="en-US" kern="1200">
                <a:solidFill>
                  <a:schemeClr val="tx1"/>
                </a:solidFill>
                <a:effectLst/>
                <a:ea typeface="+mn-ea"/>
                <a:cs typeface="+mn-cs"/>
              </a:rPr>
              <a:t>applications</a:t>
            </a:r>
            <a:r>
              <a:rPr lang="en-US" kern="1200" baseline="0">
                <a:solidFill>
                  <a:schemeClr val="tx1"/>
                </a:solidFill>
                <a:effectLst/>
                <a:ea typeface="+mn-ea"/>
                <a:cs typeface="+mn-cs"/>
              </a:rPr>
              <a:t> </a:t>
            </a:r>
            <a:r>
              <a:rPr lang="en-US" kern="1200">
                <a:solidFill>
                  <a:schemeClr val="tx1"/>
                </a:solidFill>
                <a:effectLst/>
                <a:ea typeface="+mn-ea"/>
                <a:cs typeface="+mn-cs"/>
              </a:rPr>
              <a:t>and queries; setting up the hardware; patching the hardware;</a:t>
            </a:r>
            <a:r>
              <a:rPr lang="en-US" kern="1200" baseline="0">
                <a:solidFill>
                  <a:schemeClr val="tx1"/>
                </a:solidFill>
                <a:effectLst/>
                <a:ea typeface="+mn-ea"/>
                <a:cs typeface="+mn-cs"/>
              </a:rPr>
              <a:t> </a:t>
            </a:r>
            <a:r>
              <a:rPr lang="en-US" kern="1200">
                <a:solidFill>
                  <a:schemeClr val="tx1"/>
                </a:solidFill>
                <a:effectLst/>
                <a:ea typeface="+mn-ea"/>
                <a:cs typeface="+mn-cs"/>
              </a:rPr>
              <a:t>setting up networking</a:t>
            </a:r>
            <a:r>
              <a:rPr lang="en-US" kern="1200" baseline="0">
                <a:solidFill>
                  <a:schemeClr val="tx1"/>
                </a:solidFill>
                <a:effectLst/>
                <a:ea typeface="+mn-ea"/>
                <a:cs typeface="+mn-cs"/>
              </a:rPr>
              <a:t> and </a:t>
            </a:r>
            <a:r>
              <a:rPr lang="en-US" kern="1200">
                <a:solidFill>
                  <a:schemeClr val="tx1"/>
                </a:solidFill>
                <a:effectLst/>
                <a:ea typeface="+mn-ea"/>
                <a:cs typeface="+mn-cs"/>
              </a:rPr>
              <a:t>power; and</a:t>
            </a:r>
            <a:r>
              <a:rPr lang="en-US" kern="1200" baseline="0">
                <a:solidFill>
                  <a:schemeClr val="tx1"/>
                </a:solidFill>
                <a:effectLst/>
                <a:ea typeface="+mn-ea"/>
                <a:cs typeface="+mn-cs"/>
              </a:rPr>
              <a:t> managing heating, ventilation, and air conditioning (</a:t>
            </a:r>
            <a:r>
              <a:rPr lang="en-US" kern="1200">
                <a:solidFill>
                  <a:schemeClr val="tx1"/>
                </a:solidFill>
                <a:effectLst/>
                <a:ea typeface="+mn-ea"/>
                <a:cs typeface="+mn-cs"/>
              </a:rPr>
              <a:t>HVAC). </a:t>
            </a:r>
          </a:p>
          <a:p>
            <a:endParaRPr lang="en-US" kern="1200">
              <a:solidFill>
                <a:schemeClr val="tx1"/>
              </a:solidFill>
              <a:effectLst/>
              <a:ea typeface="+mn-ea"/>
              <a:cs typeface="+mn-cs"/>
            </a:endParaRPr>
          </a:p>
          <a:p>
            <a:r>
              <a:rPr lang="en-US" kern="1200">
                <a:solidFill>
                  <a:schemeClr val="tx1"/>
                </a:solidFill>
                <a:effectLst/>
                <a:ea typeface="+mn-ea"/>
                <a:cs typeface="+mn-cs"/>
              </a:rPr>
              <a:t>If you move to a database that runs on an </a:t>
            </a:r>
            <a:r>
              <a:rPr lang="en-US" b="1" kern="1200">
                <a:solidFill>
                  <a:schemeClr val="tx1"/>
                </a:solidFill>
                <a:effectLst/>
                <a:ea typeface="+mn-ea"/>
                <a:cs typeface="+mn-cs"/>
              </a:rPr>
              <a:t>Amazon Elastic Compute Cloud</a:t>
            </a:r>
            <a:r>
              <a:rPr lang="en-US" b="1" kern="1200" baseline="0">
                <a:solidFill>
                  <a:schemeClr val="tx1"/>
                </a:solidFill>
                <a:effectLst/>
                <a:ea typeface="+mn-ea"/>
                <a:cs typeface="+mn-cs"/>
              </a:rPr>
              <a:t> (Amazon </a:t>
            </a:r>
            <a:r>
              <a:rPr lang="en-US" b="1" kern="1200">
                <a:solidFill>
                  <a:schemeClr val="tx1"/>
                </a:solidFill>
                <a:effectLst/>
                <a:ea typeface="+mn-ea"/>
                <a:cs typeface="+mn-cs"/>
              </a:rPr>
              <a:t>EC2) instance</a:t>
            </a:r>
            <a:r>
              <a:rPr lang="en-US" kern="1200">
                <a:solidFill>
                  <a:schemeClr val="tx1"/>
                </a:solidFill>
                <a:effectLst/>
                <a:ea typeface="+mn-ea"/>
                <a:cs typeface="+mn-cs"/>
              </a:rPr>
              <a:t>, you no longer need to manage the underlying hardware or handle data center operations. However, you</a:t>
            </a:r>
            <a:r>
              <a:rPr lang="en-US" kern="1200" baseline="0">
                <a:solidFill>
                  <a:schemeClr val="tx1"/>
                </a:solidFill>
                <a:effectLst/>
                <a:ea typeface="+mn-ea"/>
                <a:cs typeface="+mn-cs"/>
              </a:rPr>
              <a:t> a</a:t>
            </a:r>
            <a:r>
              <a:rPr lang="en-US" kern="1200">
                <a:solidFill>
                  <a:schemeClr val="tx1"/>
                </a:solidFill>
                <a:effectLst/>
                <a:ea typeface="+mn-ea"/>
                <a:cs typeface="+mn-cs"/>
              </a:rPr>
              <a:t>re still responsible for patching the OS and handling all software and backup operations. </a:t>
            </a:r>
          </a:p>
          <a:p>
            <a:endParaRPr lang="en-US" kern="1200">
              <a:solidFill>
                <a:schemeClr val="tx1"/>
              </a:solidFill>
              <a:effectLst/>
              <a:ea typeface="+mn-ea"/>
              <a:cs typeface="+mn-cs"/>
            </a:endParaRPr>
          </a:p>
          <a:p>
            <a:r>
              <a:rPr lang="en-US" kern="1200">
                <a:solidFill>
                  <a:schemeClr val="tx1"/>
                </a:solidFill>
                <a:effectLst/>
                <a:ea typeface="+mn-ea"/>
                <a:cs typeface="+mn-cs"/>
              </a:rPr>
              <a:t>If you set up your database on </a:t>
            </a:r>
            <a:r>
              <a:rPr lang="en-US" b="1" kern="1200">
                <a:solidFill>
                  <a:schemeClr val="tx1"/>
                </a:solidFill>
                <a:effectLst/>
                <a:ea typeface="+mn-ea"/>
                <a:cs typeface="+mn-cs"/>
              </a:rPr>
              <a:t>Amazon RDS</a:t>
            </a:r>
            <a:r>
              <a:rPr lang="en-US" b="0" kern="1200">
                <a:solidFill>
                  <a:schemeClr val="tx1"/>
                </a:solidFill>
                <a:effectLst/>
                <a:ea typeface="+mn-ea"/>
                <a:cs typeface="+mn-cs"/>
              </a:rPr>
              <a:t> or </a:t>
            </a:r>
            <a:r>
              <a:rPr lang="en-US" b="1" kern="1200">
                <a:solidFill>
                  <a:schemeClr val="tx1"/>
                </a:solidFill>
                <a:effectLst/>
                <a:ea typeface="+mn-ea"/>
                <a:cs typeface="+mn-cs"/>
              </a:rPr>
              <a:t>Amazon Aurora</a:t>
            </a:r>
            <a:r>
              <a:rPr lang="en-US" kern="1200">
                <a:solidFill>
                  <a:schemeClr val="tx1"/>
                </a:solidFill>
                <a:effectLst/>
                <a:ea typeface="+mn-ea"/>
                <a:cs typeface="+mn-cs"/>
              </a:rPr>
              <a:t>, you reduce your administrative responsibilities. By moving to the cloud, you can automatically scale your database, enable high availability, manage backups,</a:t>
            </a:r>
            <a:r>
              <a:rPr lang="en-US" kern="1200" baseline="0">
                <a:solidFill>
                  <a:schemeClr val="tx1"/>
                </a:solidFill>
                <a:effectLst/>
                <a:ea typeface="+mn-ea"/>
                <a:cs typeface="+mn-cs"/>
              </a:rPr>
              <a:t> </a:t>
            </a:r>
            <a:r>
              <a:rPr lang="en-US" kern="1200">
                <a:solidFill>
                  <a:schemeClr val="tx1"/>
                </a:solidFill>
                <a:effectLst/>
                <a:ea typeface="+mn-ea"/>
                <a:cs typeface="+mn-cs"/>
              </a:rPr>
              <a:t>and perform patching.</a:t>
            </a:r>
            <a:r>
              <a:rPr lang="en-US" kern="1200" baseline="0">
                <a:solidFill>
                  <a:schemeClr val="tx1"/>
                </a:solidFill>
                <a:effectLst/>
                <a:ea typeface="+mn-ea"/>
                <a:cs typeface="+mn-cs"/>
              </a:rPr>
              <a:t> Thus, </a:t>
            </a:r>
            <a:r>
              <a:rPr lang="en-US" kern="1200">
                <a:solidFill>
                  <a:schemeClr val="tx1"/>
                </a:solidFill>
                <a:effectLst/>
                <a:ea typeface="+mn-ea"/>
                <a:cs typeface="+mn-cs"/>
              </a:rPr>
              <a:t>you can focus on what really matters most—optimizing your application.</a:t>
            </a:r>
          </a:p>
        </p:txBody>
      </p:sp>
    </p:spTree>
    <p:extLst>
      <p:ext uri="{BB962C8B-B14F-4D97-AF65-F5344CB8AC3E}">
        <p14:creationId xmlns:p14="http://schemas.microsoft.com/office/powerpoint/2010/main" val="1332639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5.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24543495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2285135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4295823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560788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7505724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515056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1740040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2140077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3.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6">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243599" y="6452308"/>
            <a:ext cx="366979" cy="219456"/>
          </a:xfrm>
          <a:prstGeom prst="rect">
            <a:avLst/>
          </a:prstGeom>
        </p:spPr>
      </p:pic>
    </p:spTree>
    <p:custDataLst>
      <p:tags r:id="rId55"/>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 id="2147484097" r:id="rId52"/>
    <p:sldLayoutId id="2147484098" r:id="rId53"/>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6.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image" Target="../media/image30.png"/><Relationship Id="rId3" Type="http://schemas.openxmlformats.org/officeDocument/2006/relationships/notesSlide" Target="../notesSlides/notesSlide12.xml"/><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slideLayout" Target="../slideLayouts/slideLayout12.xml"/><Relationship Id="rId16" Type="http://schemas.openxmlformats.org/officeDocument/2006/relationships/image" Target="../media/image44.png"/><Relationship Id="rId1" Type="http://schemas.openxmlformats.org/officeDocument/2006/relationships/tags" Target="../tags/tag6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27.svg"/><Relationship Id="rId15" Type="http://schemas.openxmlformats.org/officeDocument/2006/relationships/image" Target="../media/image43.svg"/><Relationship Id="rId10" Type="http://schemas.openxmlformats.org/officeDocument/2006/relationships/image" Target="../media/image38.png"/><Relationship Id="rId19" Type="http://schemas.openxmlformats.org/officeDocument/2006/relationships/image" Target="../media/image31.svg"/><Relationship Id="rId4" Type="http://schemas.openxmlformats.org/officeDocument/2006/relationships/image" Target="../media/image26.png"/><Relationship Id="rId9" Type="http://schemas.openxmlformats.org/officeDocument/2006/relationships/image" Target="../media/image37.svg"/><Relationship Id="rId1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1.svg"/><Relationship Id="rId3" Type="http://schemas.openxmlformats.org/officeDocument/2006/relationships/notesSlide" Target="../notesSlides/notesSlide13.xml"/><Relationship Id="rId7" Type="http://schemas.openxmlformats.org/officeDocument/2006/relationships/image" Target="../media/image37.sv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slideLayout" Target="../slideLayouts/slideLayout12.xml"/><Relationship Id="rId16" Type="http://schemas.openxmlformats.org/officeDocument/2006/relationships/image" Target="../media/image44.png"/><Relationship Id="rId1" Type="http://schemas.openxmlformats.org/officeDocument/2006/relationships/tags" Target="../tags/tag68.xml"/><Relationship Id="rId6" Type="http://schemas.openxmlformats.org/officeDocument/2006/relationships/image" Target="../media/image36.png"/><Relationship Id="rId11" Type="http://schemas.openxmlformats.org/officeDocument/2006/relationships/image" Target="../media/image31.svg"/><Relationship Id="rId5" Type="http://schemas.openxmlformats.org/officeDocument/2006/relationships/image" Target="../media/image39.svg"/><Relationship Id="rId15" Type="http://schemas.openxmlformats.org/officeDocument/2006/relationships/image" Target="../media/image43.svg"/><Relationship Id="rId10" Type="http://schemas.openxmlformats.org/officeDocument/2006/relationships/image" Target="../media/image30.png"/><Relationship Id="rId4" Type="http://schemas.openxmlformats.org/officeDocument/2006/relationships/image" Target="../media/image38.png"/><Relationship Id="rId9" Type="http://schemas.openxmlformats.org/officeDocument/2006/relationships/image" Target="../media/image47.sv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1.svg"/><Relationship Id="rId3" Type="http://schemas.openxmlformats.org/officeDocument/2006/relationships/notesSlide" Target="../notesSlides/notesSlide14.xml"/><Relationship Id="rId7" Type="http://schemas.openxmlformats.org/officeDocument/2006/relationships/image" Target="../media/image37.sv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slideLayout" Target="../slideLayouts/slideLayout12.xml"/><Relationship Id="rId16" Type="http://schemas.openxmlformats.org/officeDocument/2006/relationships/image" Target="../media/image44.png"/><Relationship Id="rId1" Type="http://schemas.openxmlformats.org/officeDocument/2006/relationships/tags" Target="../tags/tag69.xml"/><Relationship Id="rId6" Type="http://schemas.openxmlformats.org/officeDocument/2006/relationships/image" Target="../media/image36.png"/><Relationship Id="rId11" Type="http://schemas.openxmlformats.org/officeDocument/2006/relationships/image" Target="../media/image31.svg"/><Relationship Id="rId5" Type="http://schemas.openxmlformats.org/officeDocument/2006/relationships/image" Target="../media/image39.svg"/><Relationship Id="rId15" Type="http://schemas.openxmlformats.org/officeDocument/2006/relationships/image" Target="../media/image43.svg"/><Relationship Id="rId10" Type="http://schemas.openxmlformats.org/officeDocument/2006/relationships/image" Target="../media/image30.png"/><Relationship Id="rId4" Type="http://schemas.openxmlformats.org/officeDocument/2006/relationships/image" Target="../media/image38.png"/><Relationship Id="rId9" Type="http://schemas.openxmlformats.org/officeDocument/2006/relationships/image" Target="../media/image47.svg"/><Relationship Id="rId1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3.svg"/><Relationship Id="rId3" Type="http://schemas.openxmlformats.org/officeDocument/2006/relationships/notesSlide" Target="../notesSlides/notesSlide15.xml"/><Relationship Id="rId7" Type="http://schemas.openxmlformats.org/officeDocument/2006/relationships/image" Target="../media/image47.svg"/><Relationship Id="rId12"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tags" Target="../tags/tag70.xml"/><Relationship Id="rId6" Type="http://schemas.openxmlformats.org/officeDocument/2006/relationships/image" Target="../media/image46.png"/><Relationship Id="rId11" Type="http://schemas.openxmlformats.org/officeDocument/2006/relationships/image" Target="../media/image41.svg"/><Relationship Id="rId5" Type="http://schemas.openxmlformats.org/officeDocument/2006/relationships/image" Target="../media/image39.sv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1.sv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7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7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7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7.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7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7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77.xml"/><Relationship Id="rId5" Type="http://schemas.openxmlformats.org/officeDocument/2006/relationships/image" Target="../media/image48.tiff"/><Relationship Id="rId4" Type="http://schemas.openxmlformats.org/officeDocument/2006/relationships/hyperlink" Target="http://www.amazon.com/"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78.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1.svg"/><Relationship Id="rId18" Type="http://schemas.openxmlformats.org/officeDocument/2006/relationships/image" Target="../media/image54.png"/><Relationship Id="rId3" Type="http://schemas.openxmlformats.org/officeDocument/2006/relationships/notesSlide" Target="../notesSlides/notesSlide24.xml"/><Relationship Id="rId7" Type="http://schemas.openxmlformats.org/officeDocument/2006/relationships/image" Target="../media/image51.svg"/><Relationship Id="rId12" Type="http://schemas.openxmlformats.org/officeDocument/2006/relationships/image" Target="../media/image40.png"/><Relationship Id="rId17" Type="http://schemas.openxmlformats.org/officeDocument/2006/relationships/image" Target="../media/image53.svg"/><Relationship Id="rId2" Type="http://schemas.openxmlformats.org/officeDocument/2006/relationships/slideLayout" Target="../slideLayouts/slideLayout12.xml"/><Relationship Id="rId16" Type="http://schemas.openxmlformats.org/officeDocument/2006/relationships/image" Target="../media/image52.png"/><Relationship Id="rId1" Type="http://schemas.openxmlformats.org/officeDocument/2006/relationships/tags" Target="../tags/tag79.xml"/><Relationship Id="rId6" Type="http://schemas.openxmlformats.org/officeDocument/2006/relationships/image" Target="../media/image50.png"/><Relationship Id="rId11" Type="http://schemas.openxmlformats.org/officeDocument/2006/relationships/image" Target="../media/image45.svg"/><Relationship Id="rId5" Type="http://schemas.openxmlformats.org/officeDocument/2006/relationships/image" Target="../media/image35.svg"/><Relationship Id="rId15" Type="http://schemas.openxmlformats.org/officeDocument/2006/relationships/image" Target="../media/image31.svg"/><Relationship Id="rId10" Type="http://schemas.openxmlformats.org/officeDocument/2006/relationships/image" Target="../media/image44.png"/><Relationship Id="rId19" Type="http://schemas.openxmlformats.org/officeDocument/2006/relationships/image" Target="../media/image55.svg"/><Relationship Id="rId4" Type="http://schemas.openxmlformats.org/officeDocument/2006/relationships/image" Target="../media/image34.png"/><Relationship Id="rId9" Type="http://schemas.openxmlformats.org/officeDocument/2006/relationships/image" Target="../media/image43.svg"/><Relationship Id="rId1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5.svg"/><Relationship Id="rId2" Type="http://schemas.openxmlformats.org/officeDocument/2006/relationships/slideLayout" Target="../slideLayouts/slideLayout12.xml"/><Relationship Id="rId1" Type="http://schemas.openxmlformats.org/officeDocument/2006/relationships/tags" Target="../tags/tag80.xml"/><Relationship Id="rId6" Type="http://schemas.openxmlformats.org/officeDocument/2006/relationships/image" Target="../media/image44.png"/><Relationship Id="rId5" Type="http://schemas.openxmlformats.org/officeDocument/2006/relationships/image" Target="../media/image20.sv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1.svg"/><Relationship Id="rId18" Type="http://schemas.openxmlformats.org/officeDocument/2006/relationships/image" Target="../media/image19.png"/><Relationship Id="rId3" Type="http://schemas.openxmlformats.org/officeDocument/2006/relationships/notesSlide" Target="../notesSlides/notesSlide26.xml"/><Relationship Id="rId21" Type="http://schemas.openxmlformats.org/officeDocument/2006/relationships/image" Target="../media/image55.svg"/><Relationship Id="rId7" Type="http://schemas.openxmlformats.org/officeDocument/2006/relationships/image" Target="../media/image51.svg"/><Relationship Id="rId12" Type="http://schemas.openxmlformats.org/officeDocument/2006/relationships/image" Target="../media/image40.png"/><Relationship Id="rId17" Type="http://schemas.openxmlformats.org/officeDocument/2006/relationships/image" Target="../media/image53.svg"/><Relationship Id="rId2" Type="http://schemas.openxmlformats.org/officeDocument/2006/relationships/slideLayout" Target="../slideLayouts/slideLayout12.xml"/><Relationship Id="rId16" Type="http://schemas.openxmlformats.org/officeDocument/2006/relationships/image" Target="../media/image52.png"/><Relationship Id="rId20" Type="http://schemas.openxmlformats.org/officeDocument/2006/relationships/image" Target="../media/image54.png"/><Relationship Id="rId1" Type="http://schemas.openxmlformats.org/officeDocument/2006/relationships/tags" Target="../tags/tag81.xml"/><Relationship Id="rId6" Type="http://schemas.openxmlformats.org/officeDocument/2006/relationships/image" Target="../media/image50.png"/><Relationship Id="rId11" Type="http://schemas.openxmlformats.org/officeDocument/2006/relationships/image" Target="../media/image45.svg"/><Relationship Id="rId5" Type="http://schemas.openxmlformats.org/officeDocument/2006/relationships/image" Target="../media/image35.svg"/><Relationship Id="rId15" Type="http://schemas.openxmlformats.org/officeDocument/2006/relationships/image" Target="../media/image31.svg"/><Relationship Id="rId10" Type="http://schemas.openxmlformats.org/officeDocument/2006/relationships/image" Target="../media/image44.png"/><Relationship Id="rId19" Type="http://schemas.openxmlformats.org/officeDocument/2006/relationships/image" Target="../media/image20.svg"/><Relationship Id="rId4" Type="http://schemas.openxmlformats.org/officeDocument/2006/relationships/image" Target="../media/image34.png"/><Relationship Id="rId9" Type="http://schemas.openxmlformats.org/officeDocument/2006/relationships/image" Target="../media/image43.svg"/><Relationship Id="rId1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6.xml"/><Relationship Id="rId1" Type="http://schemas.openxmlformats.org/officeDocument/2006/relationships/tags" Target="../tags/tag82.xml"/><Relationship Id="rId5" Type="http://schemas.openxmlformats.org/officeDocument/2006/relationships/image" Target="../media/image57.png"/><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83.xml"/><Relationship Id="rId4" Type="http://schemas.openxmlformats.org/officeDocument/2006/relationships/image" Target="../media/image58.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84.xml"/><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8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8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7.xml"/><Relationship Id="rId5" Type="http://schemas.openxmlformats.org/officeDocument/2006/relationships/image" Target="../media/image61.sv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8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9.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90.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91.xml"/><Relationship Id="rId4" Type="http://schemas.openxmlformats.org/officeDocument/2006/relationships/image" Target="../media/image59.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92.xml"/><Relationship Id="rId5" Type="http://schemas.openxmlformats.org/officeDocument/2006/relationships/image" Target="../media/image64.png"/><Relationship Id="rId4" Type="http://schemas.openxmlformats.org/officeDocument/2006/relationships/hyperlink" Target="https://aws-tc-largeobjects.s3-us-west-2.amazonaws.com/ILT-TF-100-ACFNDS-20-EN/Module_8_Dynamodb+v2.0.mp4"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93.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95.xml"/><Relationship Id="rId5" Type="http://schemas.openxmlformats.org/officeDocument/2006/relationships/image" Target="../media/image67.sv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96.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42.xml"/><Relationship Id="rId7" Type="http://schemas.openxmlformats.org/officeDocument/2006/relationships/image" Target="../media/image70.svg"/><Relationship Id="rId2" Type="http://schemas.openxmlformats.org/officeDocument/2006/relationships/slideLayout" Target="../slideLayouts/slideLayout12.xml"/><Relationship Id="rId1" Type="http://schemas.openxmlformats.org/officeDocument/2006/relationships/tags" Target="../tags/tag97.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7.svg"/><Relationship Id="rId10" Type="http://schemas.openxmlformats.org/officeDocument/2006/relationships/image" Target="../media/image73.png"/><Relationship Id="rId4" Type="http://schemas.openxmlformats.org/officeDocument/2006/relationships/image" Target="../media/image66.png"/><Relationship Id="rId9" Type="http://schemas.openxmlformats.org/officeDocument/2006/relationships/image" Target="../media/image72.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ags" Target="../tags/tag98.xml"/><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ags" Target="../tags/tag99.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100.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101.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tags" Target="../tags/tag102.xml"/><Relationship Id="rId4"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10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tags" Target="../tags/tag104.xml"/><Relationship Id="rId5" Type="http://schemas.openxmlformats.org/officeDocument/2006/relationships/image" Target="../media/image81.sv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60.xml"/><Relationship Id="rId5" Type="http://schemas.openxmlformats.org/officeDocument/2006/relationships/image" Target="../media/image20.sv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ags" Target="../tags/tag105.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106.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tags" Target="../tags/tag107.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108.xml"/><Relationship Id="rId4" Type="http://schemas.openxmlformats.org/officeDocument/2006/relationships/image" Target="../media/image59.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tags" Target="../tags/tag109.xml"/></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1.svg"/><Relationship Id="rId3" Type="http://schemas.openxmlformats.org/officeDocument/2006/relationships/notesSlide" Target="../notesSlides/notesSlide55.xml"/><Relationship Id="rId7" Type="http://schemas.openxmlformats.org/officeDocument/2006/relationships/image" Target="../media/image88.svg"/><Relationship Id="rId12" Type="http://schemas.openxmlformats.org/officeDocument/2006/relationships/image" Target="../media/image30.png"/><Relationship Id="rId2" Type="http://schemas.openxmlformats.org/officeDocument/2006/relationships/slideLayout" Target="../slideLayouts/slideLayout12.xml"/><Relationship Id="rId1" Type="http://schemas.openxmlformats.org/officeDocument/2006/relationships/tags" Target="../tags/tag110.xml"/><Relationship Id="rId6" Type="http://schemas.openxmlformats.org/officeDocument/2006/relationships/image" Target="../media/image87.png"/><Relationship Id="rId11" Type="http://schemas.openxmlformats.org/officeDocument/2006/relationships/image" Target="../media/image90.svg"/><Relationship Id="rId5" Type="http://schemas.openxmlformats.org/officeDocument/2006/relationships/image" Target="../media/image86.svg"/><Relationship Id="rId10"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74.svg"/></Relationships>
</file>

<file path=ppt/slides/_rels/slide5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svg"/><Relationship Id="rId3" Type="http://schemas.openxmlformats.org/officeDocument/2006/relationships/notesSlide" Target="../notesSlides/notesSlide56.xml"/><Relationship Id="rId7" Type="http://schemas.openxmlformats.org/officeDocument/2006/relationships/image" Target="../media/image94.svg"/><Relationship Id="rId12" Type="http://schemas.openxmlformats.org/officeDocument/2006/relationships/image" Target="../media/image46.png"/><Relationship Id="rId2" Type="http://schemas.openxmlformats.org/officeDocument/2006/relationships/slideLayout" Target="../slideLayouts/slideLayout12.xml"/><Relationship Id="rId1" Type="http://schemas.openxmlformats.org/officeDocument/2006/relationships/tags" Target="../tags/tag111.xml"/><Relationship Id="rId6" Type="http://schemas.openxmlformats.org/officeDocument/2006/relationships/image" Target="../media/image93.png"/><Relationship Id="rId11" Type="http://schemas.openxmlformats.org/officeDocument/2006/relationships/image" Target="../media/image96.svg"/><Relationship Id="rId5" Type="http://schemas.openxmlformats.org/officeDocument/2006/relationships/image" Target="../media/image92.svg"/><Relationship Id="rId10" Type="http://schemas.openxmlformats.org/officeDocument/2006/relationships/image" Target="../media/image95.png"/><Relationship Id="rId4" Type="http://schemas.openxmlformats.org/officeDocument/2006/relationships/image" Target="../media/image91.png"/><Relationship Id="rId9" Type="http://schemas.openxmlformats.org/officeDocument/2006/relationships/image" Target="../media/image86.svg"/></Relationships>
</file>

<file path=ppt/slides/_rels/slide5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svg"/><Relationship Id="rId18" Type="http://schemas.openxmlformats.org/officeDocument/2006/relationships/image" Target="../media/image107.png"/><Relationship Id="rId3" Type="http://schemas.openxmlformats.org/officeDocument/2006/relationships/notesSlide" Target="../notesSlides/notesSlide57.xml"/><Relationship Id="rId21"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103.png"/><Relationship Id="rId17" Type="http://schemas.openxmlformats.org/officeDocument/2006/relationships/image" Target="../media/image39.svg"/><Relationship Id="rId2" Type="http://schemas.openxmlformats.org/officeDocument/2006/relationships/slideLayout" Target="../slideLayouts/slideLayout12.xml"/><Relationship Id="rId16" Type="http://schemas.openxmlformats.org/officeDocument/2006/relationships/image" Target="../media/image38.png"/><Relationship Id="rId20" Type="http://schemas.openxmlformats.org/officeDocument/2006/relationships/image" Target="../media/image46.png"/><Relationship Id="rId1" Type="http://schemas.openxmlformats.org/officeDocument/2006/relationships/tags" Target="../tags/tag112.xml"/><Relationship Id="rId6" Type="http://schemas.openxmlformats.org/officeDocument/2006/relationships/image" Target="../media/image50.png"/><Relationship Id="rId11" Type="http://schemas.openxmlformats.org/officeDocument/2006/relationships/image" Target="../media/image102.svg"/><Relationship Id="rId5" Type="http://schemas.openxmlformats.org/officeDocument/2006/relationships/image" Target="../media/image98.svg"/><Relationship Id="rId15" Type="http://schemas.openxmlformats.org/officeDocument/2006/relationships/image" Target="../media/image106.svg"/><Relationship Id="rId23" Type="http://schemas.openxmlformats.org/officeDocument/2006/relationships/image" Target="../media/image31.svg"/><Relationship Id="rId10" Type="http://schemas.openxmlformats.org/officeDocument/2006/relationships/image" Target="../media/image101.png"/><Relationship Id="rId19" Type="http://schemas.openxmlformats.org/officeDocument/2006/relationships/image" Target="../media/image108.svg"/><Relationship Id="rId4" Type="http://schemas.openxmlformats.org/officeDocument/2006/relationships/image" Target="../media/image97.png"/><Relationship Id="rId9" Type="http://schemas.openxmlformats.org/officeDocument/2006/relationships/image" Target="../media/image100.svg"/><Relationship Id="rId14" Type="http://schemas.openxmlformats.org/officeDocument/2006/relationships/image" Target="../media/image105.png"/><Relationship Id="rId22"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11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1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tags" Target="../tags/tag6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tags" Target="../tags/tag115.xml"/><Relationship Id="rId4" Type="http://schemas.openxmlformats.org/officeDocument/2006/relationships/image" Target="../media/image109.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3.xml"/><Relationship Id="rId1" Type="http://schemas.openxmlformats.org/officeDocument/2006/relationships/tags" Target="../tags/tag11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3.xml"/><Relationship Id="rId1" Type="http://schemas.openxmlformats.org/officeDocument/2006/relationships/tags" Target="../tags/tag11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hyperlink" Target="https://aws.amazon.com/products/databases/learn/" TargetMode="External"/><Relationship Id="rId2" Type="http://schemas.openxmlformats.org/officeDocument/2006/relationships/slideLayout" Target="../slideLayouts/slideLayout12.xml"/><Relationship Id="rId1" Type="http://schemas.openxmlformats.org/officeDocument/2006/relationships/tags" Target="../tags/tag118.xml"/><Relationship Id="rId6" Type="http://schemas.openxmlformats.org/officeDocument/2006/relationships/hyperlink" Target="https://docs.aws.amazon.com/whitepapers/latest/aws-overview/database.html" TargetMode="External"/><Relationship Id="rId5" Type="http://schemas.openxmlformats.org/officeDocument/2006/relationships/hyperlink" Target="https://aws.amazon.com/rds/" TargetMode="External"/><Relationship Id="rId4" Type="http://schemas.openxmlformats.org/officeDocument/2006/relationships/hyperlink" Target="https://aws.amazon.com/products/databases/" TargetMode="Externa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9.xml"/><Relationship Id="rId1" Type="http://schemas.openxmlformats.org/officeDocument/2006/relationships/tags" Target="../tags/tag11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8.xml"/><Relationship Id="rId7" Type="http://schemas.openxmlformats.org/officeDocument/2006/relationships/image" Target="../media/image29.svg"/><Relationship Id="rId2" Type="http://schemas.openxmlformats.org/officeDocument/2006/relationships/slideLayout" Target="../slideLayouts/slideLayout12.xml"/><Relationship Id="rId1" Type="http://schemas.openxmlformats.org/officeDocument/2006/relationships/tags" Target="../tags/tag63.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6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subTitle" idx="1"/>
          </p:nvPr>
        </p:nvSpPr>
        <p:spPr/>
        <p:txBody>
          <a:bodyPr>
            <a:normAutofit/>
          </a:bodyPr>
          <a:lstStyle/>
          <a:p>
            <a:r>
              <a:rPr lang="en-US"/>
              <a:t>AWS Academy Cloud Foundations</a:t>
            </a:r>
          </a:p>
        </p:txBody>
      </p:sp>
      <p:sp>
        <p:nvSpPr>
          <p:cNvPr id="6" name="Title 5"/>
          <p:cNvSpPr>
            <a:spLocks noGrp="1"/>
          </p:cNvSpPr>
          <p:nvPr>
            <p:ph type="title"/>
          </p:nvPr>
        </p:nvSpPr>
        <p:spPr/>
        <p:txBody>
          <a:bodyPr/>
          <a:lstStyle/>
          <a:p>
            <a:r>
              <a:rPr lang="en-US" sz="5400"/>
              <a:t>Module 8: Databases</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10C22F-1499-4D68-BC9B-428CD89B36A8}"/>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10</a:t>
            </a:fld>
            <a:endParaRPr lang="en-US"/>
          </a:p>
        </p:txBody>
      </p:sp>
      <p:sp>
        <p:nvSpPr>
          <p:cNvPr id="2" name="Title 1"/>
          <p:cNvSpPr>
            <a:spLocks noGrp="1"/>
          </p:cNvSpPr>
          <p:nvPr>
            <p:ph type="title"/>
          </p:nvPr>
        </p:nvSpPr>
        <p:spPr/>
        <p:txBody>
          <a:bodyPr/>
          <a:lstStyle/>
          <a:p>
            <a:r>
              <a:rPr lang="en-US"/>
              <a:t>Managed services responsibilities</a:t>
            </a:r>
          </a:p>
        </p:txBody>
      </p:sp>
      <p:pic>
        <p:nvPicPr>
          <p:cNvPr id="6" name="Picture 5">
            <a:extLst>
              <a:ext uri="{FF2B5EF4-FFF2-40B4-BE49-F238E27FC236}">
                <a16:creationId xmlns:a16="http://schemas.microsoft.com/office/drawing/2014/main" id="{03AD659B-DEC1-5447-84EE-A91DCCEDE373}"/>
              </a:ext>
              <a:ext uri="{C183D7F6-B498-43B3-948B-1728B52AA6E4}">
                <adec:decorative xmlns:adec="http://schemas.microsoft.com/office/drawing/2017/decorative" val="1"/>
              </a:ext>
            </a:extLst>
          </p:cNvPr>
          <p:cNvPicPr>
            <a:picLocks noChangeAspect="1"/>
          </p:cNvPicPr>
          <p:nvPr/>
        </p:nvPicPr>
        <p:blipFill rotWithShape="1">
          <a:blip r:embed="rId4"/>
          <a:srcRect t="15125" r="1990"/>
          <a:stretch/>
        </p:blipFill>
        <p:spPr>
          <a:xfrm>
            <a:off x="237744" y="1143000"/>
            <a:ext cx="6920702" cy="1269200"/>
          </a:xfrm>
          <a:prstGeom prst="rect">
            <a:avLst/>
          </a:prstGeom>
        </p:spPr>
      </p:pic>
      <p:sp>
        <p:nvSpPr>
          <p:cNvPr id="5" name="Content Placeholder 2">
            <a:extLst>
              <a:ext uri="{C183D7F6-B498-43B3-948B-1728B52AA6E4}">
                <adec:decorative xmlns:adec="http://schemas.microsoft.com/office/drawing/2017/decorative" val="1"/>
              </a:ext>
            </a:extLst>
          </p:cNvPr>
          <p:cNvSpPr>
            <a:spLocks noGrp="1"/>
          </p:cNvSpPr>
          <p:nvPr>
            <p:ph sz="quarter" idx="21"/>
          </p:nvPr>
        </p:nvSpPr>
        <p:spPr>
          <a:xfrm>
            <a:off x="237744" y="1143000"/>
            <a:ext cx="11347704" cy="4910328"/>
          </a:xfrm>
        </p:spPr>
        <p:txBody>
          <a:bodyPr>
            <a:normAutofit fontScale="77500" lnSpcReduction="20000"/>
          </a:bodyPr>
          <a:lstStyle/>
          <a:p>
            <a:pPr marL="0" indent="0" algn="just">
              <a:spcAft>
                <a:spcPts val="800"/>
              </a:spcAft>
              <a:buNone/>
            </a:pPr>
            <a:r>
              <a:rPr lang="en-US" b="1"/>
              <a:t>You manage: </a:t>
            </a:r>
          </a:p>
          <a:p>
            <a:pPr marL="457200" indent="-457200" algn="just">
              <a:spcAft>
                <a:spcPts val="800"/>
              </a:spcAft>
            </a:pPr>
            <a:r>
              <a:rPr lang="en-US"/>
              <a:t>Application optimization</a:t>
            </a:r>
          </a:p>
          <a:p>
            <a:pPr marL="0" indent="0" algn="just">
              <a:spcAft>
                <a:spcPts val="800"/>
              </a:spcAft>
              <a:buNone/>
            </a:pPr>
            <a:endParaRPr lang="en-US" sz="2300"/>
          </a:p>
          <a:p>
            <a:pPr marL="0" indent="0" algn="just">
              <a:spcAft>
                <a:spcPts val="800"/>
              </a:spcAft>
              <a:buNone/>
            </a:pPr>
            <a:r>
              <a:rPr lang="en-US" b="1"/>
              <a:t>AWS manages:</a:t>
            </a:r>
          </a:p>
          <a:p>
            <a:pPr marL="457200" indent="-457200" algn="just">
              <a:spcAft>
                <a:spcPts val="800"/>
              </a:spcAft>
            </a:pPr>
            <a:r>
              <a:rPr lang="en-US"/>
              <a:t>OS installation and patches</a:t>
            </a:r>
          </a:p>
          <a:p>
            <a:pPr marL="457200" indent="-457200" algn="just">
              <a:spcAft>
                <a:spcPts val="800"/>
              </a:spcAft>
            </a:pPr>
            <a:r>
              <a:rPr lang="en-US"/>
              <a:t>Database software installation and patches</a:t>
            </a:r>
          </a:p>
          <a:p>
            <a:pPr marL="457200" indent="-457200" algn="just">
              <a:spcAft>
                <a:spcPts val="800"/>
              </a:spcAft>
            </a:pPr>
            <a:r>
              <a:rPr lang="en-US"/>
              <a:t>Database backups</a:t>
            </a:r>
          </a:p>
          <a:p>
            <a:pPr marL="457200" indent="-457200" algn="just">
              <a:spcAft>
                <a:spcPts val="800"/>
              </a:spcAft>
            </a:pPr>
            <a:r>
              <a:rPr lang="en-US"/>
              <a:t>High availability</a:t>
            </a:r>
          </a:p>
          <a:p>
            <a:pPr marL="457200" indent="-457200" algn="just">
              <a:spcAft>
                <a:spcPts val="800"/>
              </a:spcAft>
            </a:pPr>
            <a:r>
              <a:rPr lang="en-US"/>
              <a:t>Scaling</a:t>
            </a:r>
          </a:p>
          <a:p>
            <a:pPr marL="457200" indent="-457200" algn="just">
              <a:spcAft>
                <a:spcPts val="800"/>
              </a:spcAft>
            </a:pPr>
            <a:r>
              <a:rPr lang="en-US"/>
              <a:t>Power and racking and stacking servers</a:t>
            </a:r>
          </a:p>
          <a:p>
            <a:pPr marL="457200" indent="-457200" algn="just">
              <a:spcAft>
                <a:spcPts val="800"/>
              </a:spcAft>
            </a:pPr>
            <a:r>
              <a:rPr lang="en-US"/>
              <a:t>Server maintenance</a:t>
            </a:r>
          </a:p>
        </p:txBody>
      </p:sp>
      <p:pic>
        <p:nvPicPr>
          <p:cNvPr id="7" name="Graphic 6">
            <a:extLst>
              <a:ext uri="{FF2B5EF4-FFF2-40B4-BE49-F238E27FC236}">
                <a16:creationId xmlns:a16="http://schemas.microsoft.com/office/drawing/2014/main" id="{2650DF05-85DD-4457-BA5A-BAB91C7F72D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69611" y="3288782"/>
            <a:ext cx="1292538" cy="1292538"/>
          </a:xfrm>
          <a:prstGeom prst="rect">
            <a:avLst/>
          </a:prstGeom>
        </p:spPr>
      </p:pic>
      <p:sp>
        <p:nvSpPr>
          <p:cNvPr id="9" name="TextBox 8">
            <a:extLst>
              <a:ext uri="{FF2B5EF4-FFF2-40B4-BE49-F238E27FC236}">
                <a16:creationId xmlns:a16="http://schemas.microsoft.com/office/drawing/2014/main" id="{00849B53-48B3-3C40-ACB1-22E4ED6E7605}"/>
              </a:ext>
            </a:extLst>
          </p:cNvPr>
          <p:cNvSpPr txBox="1"/>
          <p:nvPr/>
        </p:nvSpPr>
        <p:spPr>
          <a:xfrm>
            <a:off x="7317854" y="4794794"/>
            <a:ext cx="4658659" cy="430887"/>
          </a:xfrm>
          <a:prstGeom prst="rect">
            <a:avLst/>
          </a:prstGeom>
          <a:noFill/>
        </p:spPr>
        <p:txBody>
          <a:bodyPr wrap="square" lIns="0" tIns="0" rIns="0" bIns="0" rtlCol="0" anchor="ctr">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Amazon</a:t>
            </a:r>
            <a:r>
              <a:rPr lang="en-US" sz="2800" b="1">
                <a:latin typeface="Amazon Ember" panose="020B0603020204020204" pitchFamily="34" charset="0"/>
                <a:ea typeface="Amazon Ember" panose="020B0603020204020204" pitchFamily="34" charset="0"/>
                <a:cs typeface="Amazon Ember" panose="020B0603020204020204" pitchFamily="34" charset="0"/>
              </a:rPr>
              <a:t> </a:t>
            </a:r>
            <a:r>
              <a:rPr lang="en-US" sz="2800">
                <a:latin typeface="Amazon Ember" panose="020B0603020204020204" pitchFamily="34" charset="0"/>
                <a:ea typeface="Amazon Ember" panose="020B0603020204020204" pitchFamily="34" charset="0"/>
                <a:cs typeface="Amazon Ember" panose="020B0603020204020204" pitchFamily="34" charset="0"/>
              </a:rPr>
              <a:t>RDS</a:t>
            </a:r>
            <a:endParaRPr lang="en-US" sz="600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183323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3BCE6-0700-4832-B518-86A6BBE99706}"/>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11</a:t>
            </a:fld>
            <a:endParaRPr lang="en-US"/>
          </a:p>
        </p:txBody>
      </p:sp>
      <p:sp>
        <p:nvSpPr>
          <p:cNvPr id="3" name="Title 2"/>
          <p:cNvSpPr>
            <a:spLocks noGrp="1"/>
          </p:cNvSpPr>
          <p:nvPr>
            <p:ph type="title"/>
          </p:nvPr>
        </p:nvSpPr>
        <p:spPr/>
        <p:txBody>
          <a:bodyPr/>
          <a:lstStyle/>
          <a:p>
            <a:r>
              <a:rPr lang="en-US"/>
              <a:t>Amazon RDS DB instances</a:t>
            </a:r>
          </a:p>
        </p:txBody>
      </p:sp>
      <p:sp>
        <p:nvSpPr>
          <p:cNvPr id="17" name="TextBox 16"/>
          <p:cNvSpPr txBox="1"/>
          <p:nvPr/>
        </p:nvSpPr>
        <p:spPr>
          <a:xfrm>
            <a:off x="428170" y="1451628"/>
            <a:ext cx="1638300" cy="369332"/>
          </a:xfrm>
          <a:prstGeom prst="rect">
            <a:avLst/>
          </a:prstGeom>
          <a:noFill/>
        </p:spPr>
        <p:txBody>
          <a:bodyPr wrap="square" rtlCol="0">
            <a:spAutoFit/>
          </a:bodyPr>
          <a:lstStyle/>
          <a:p>
            <a:pPr algn="ctr"/>
            <a:r>
              <a:rPr lang="en-US">
                <a:ea typeface="Amazon Ember" panose="02000000000000000000" pitchFamily="2" charset="0"/>
              </a:rPr>
              <a:t>Amazon RDS</a:t>
            </a:r>
          </a:p>
        </p:txBody>
      </p:sp>
      <p:pic>
        <p:nvPicPr>
          <p:cNvPr id="24" name="Graphic 23">
            <a:extLst>
              <a:ext uri="{FF2B5EF4-FFF2-40B4-BE49-F238E27FC236}">
                <a16:creationId xmlns:a16="http://schemas.microsoft.com/office/drawing/2014/main" id="{09CD6CF3-A9FE-42D5-9EBF-BCDAE5E80FD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720" y="1834025"/>
            <a:ext cx="711200" cy="711200"/>
          </a:xfrm>
          <a:prstGeom prst="rect">
            <a:avLst/>
          </a:prstGeom>
        </p:spPr>
      </p:pic>
      <p:sp>
        <p:nvSpPr>
          <p:cNvPr id="23" name="TextBox 22">
            <a:extLst>
              <a:ext uri="{C183D7F6-B498-43B3-948B-1728B52AA6E4}">
                <adec:decorative xmlns:adec="http://schemas.microsoft.com/office/drawing/2017/decorative" val="1"/>
              </a:ext>
            </a:extLst>
          </p:cNvPr>
          <p:cNvSpPr txBox="1"/>
          <p:nvPr/>
        </p:nvSpPr>
        <p:spPr>
          <a:xfrm>
            <a:off x="1441345" y="3136526"/>
            <a:ext cx="1012199" cy="929637"/>
          </a:xfrm>
          <a:prstGeom prst="rect">
            <a:avLst/>
          </a:prstGeom>
          <a:solidFill>
            <a:srgbClr val="3475B3"/>
          </a:solidFill>
        </p:spPr>
        <p:txBody>
          <a:bodyPr wrap="none" lIns="0" tIns="0" rIns="0" bIns="0" rtlCol="0" anchor="t" anchorCtr="1">
            <a:noAutofit/>
          </a:bodyPr>
          <a:lstStyle/>
          <a:p>
            <a:r>
              <a:rPr lang="en-US" sz="6600" b="1">
                <a:solidFill>
                  <a:schemeClr val="bg1"/>
                </a:solidFill>
                <a:ea typeface="Amazon Ember" panose="02000000000000000000" pitchFamily="2" charset="0"/>
              </a:rPr>
              <a:t>M</a:t>
            </a:r>
          </a:p>
        </p:txBody>
      </p:sp>
      <p:sp>
        <p:nvSpPr>
          <p:cNvPr id="20" name="TextBox 19"/>
          <p:cNvSpPr txBox="1"/>
          <p:nvPr/>
        </p:nvSpPr>
        <p:spPr>
          <a:xfrm>
            <a:off x="868478" y="4163803"/>
            <a:ext cx="1966518" cy="584775"/>
          </a:xfrm>
          <a:prstGeom prst="rect">
            <a:avLst/>
          </a:prstGeom>
          <a:noFill/>
        </p:spPr>
        <p:txBody>
          <a:bodyPr wrap="square" rtlCol="0">
            <a:spAutoFit/>
          </a:bodyPr>
          <a:lstStyle/>
          <a:p>
            <a:pPr algn="ctr"/>
            <a:r>
              <a:rPr lang="en-US" sz="1600">
                <a:ea typeface="Amazon Ember" panose="02000000000000000000" pitchFamily="2" charset="0"/>
              </a:rPr>
              <a:t>Amazon RDS DB main instance</a:t>
            </a:r>
          </a:p>
        </p:txBody>
      </p:sp>
      <p:sp>
        <p:nvSpPr>
          <p:cNvPr id="14" name="TextBox 13"/>
          <p:cNvSpPr txBox="1"/>
          <p:nvPr/>
        </p:nvSpPr>
        <p:spPr>
          <a:xfrm>
            <a:off x="3027503" y="2392572"/>
            <a:ext cx="5373587" cy="3108543"/>
          </a:xfrm>
          <a:prstGeom prst="rect">
            <a:avLst/>
          </a:prstGeom>
          <a:noFill/>
        </p:spPr>
        <p:txBody>
          <a:bodyPr wrap="none" rtlCol="0">
            <a:spAutoFit/>
          </a:bodyPr>
          <a:lstStyle/>
          <a:p>
            <a:r>
              <a:rPr lang="en-US" sz="2800">
                <a:solidFill>
                  <a:srgbClr val="504BAB"/>
                </a:solidFill>
                <a:ea typeface="Amazon Ember" panose="02000000000000000000" pitchFamily="2" charset="0"/>
              </a:rPr>
              <a:t>DB Instance Class</a:t>
            </a:r>
          </a:p>
          <a:p>
            <a:pPr marL="285750" indent="-285750">
              <a:buClr>
                <a:srgbClr val="3475B3"/>
              </a:buClr>
              <a:buFont typeface="Arial" panose="020B0604020202020204" pitchFamily="34" charset="0"/>
              <a:buChar char="•"/>
            </a:pPr>
            <a:r>
              <a:rPr lang="en-US" sz="2000">
                <a:ea typeface="Amazon Ember" panose="02000000000000000000" pitchFamily="2" charset="0"/>
              </a:rPr>
              <a:t>CPU</a:t>
            </a:r>
          </a:p>
          <a:p>
            <a:pPr marL="285750" indent="-285750">
              <a:buClr>
                <a:srgbClr val="3475B3"/>
              </a:buClr>
              <a:buFont typeface="Arial" panose="020B0604020202020204" pitchFamily="34" charset="0"/>
              <a:buChar char="•"/>
            </a:pPr>
            <a:r>
              <a:rPr lang="en-US" sz="2000">
                <a:ea typeface="Amazon Ember" panose="02000000000000000000" pitchFamily="2" charset="0"/>
              </a:rPr>
              <a:t>Memory</a:t>
            </a:r>
          </a:p>
          <a:p>
            <a:pPr marL="285750" indent="-285750">
              <a:buClr>
                <a:srgbClr val="3475B3"/>
              </a:buClr>
              <a:buFont typeface="Arial" panose="020B0604020202020204" pitchFamily="34" charset="0"/>
              <a:buChar char="•"/>
            </a:pPr>
            <a:r>
              <a:rPr lang="en-US" sz="2000">
                <a:ea typeface="Amazon Ember" panose="02000000000000000000" pitchFamily="2" charset="0"/>
              </a:rPr>
              <a:t>Network performance</a:t>
            </a:r>
          </a:p>
          <a:p>
            <a:endParaRPr lang="en-US" sz="2000">
              <a:ea typeface="Amazon Ember" panose="02000000000000000000" pitchFamily="2" charset="0"/>
            </a:endParaRPr>
          </a:p>
          <a:p>
            <a:r>
              <a:rPr lang="en-US" sz="2800">
                <a:solidFill>
                  <a:srgbClr val="504BAB"/>
                </a:solidFill>
                <a:ea typeface="Amazon Ember" panose="02000000000000000000" pitchFamily="2" charset="0"/>
              </a:rPr>
              <a:t>DB Instance Storage</a:t>
            </a:r>
          </a:p>
          <a:p>
            <a:pPr marL="285750" indent="-285750">
              <a:buClr>
                <a:srgbClr val="3475B3"/>
              </a:buClr>
              <a:buFont typeface="Arial" panose="020B0604020202020204" pitchFamily="34" charset="0"/>
              <a:buChar char="•"/>
            </a:pPr>
            <a:r>
              <a:rPr lang="en-US" sz="2000">
                <a:ea typeface="Amazon Ember" panose="02000000000000000000" pitchFamily="2" charset="0"/>
              </a:rPr>
              <a:t>Magnetic</a:t>
            </a:r>
          </a:p>
          <a:p>
            <a:pPr marL="285750" indent="-285750">
              <a:buClr>
                <a:srgbClr val="3475B3"/>
              </a:buClr>
              <a:buFont typeface="Arial" panose="020B0604020202020204" pitchFamily="34" charset="0"/>
              <a:buChar char="•"/>
            </a:pPr>
            <a:r>
              <a:rPr lang="en-US" sz="2000">
                <a:ea typeface="Amazon Ember" panose="02000000000000000000" pitchFamily="2" charset="0"/>
              </a:rPr>
              <a:t>General Purpose (solid state drive, or SSD)</a:t>
            </a:r>
          </a:p>
          <a:p>
            <a:pPr marL="285750" indent="-285750">
              <a:buClr>
                <a:srgbClr val="3475B3"/>
              </a:buClr>
              <a:buFont typeface="Arial" panose="020B0604020202020204" pitchFamily="34" charset="0"/>
              <a:buChar char="•"/>
            </a:pPr>
            <a:r>
              <a:rPr lang="en-US" sz="2000">
                <a:ea typeface="Amazon Ember" panose="02000000000000000000" pitchFamily="2" charset="0"/>
              </a:rPr>
              <a:t>Provisioned IOPS</a:t>
            </a:r>
          </a:p>
        </p:txBody>
      </p:sp>
      <p:sp>
        <p:nvSpPr>
          <p:cNvPr id="5" name="Rounded Rectangle 4" descr="The major components of an RDS installation are the DB Instance Class that specifies the type of CPU, amount of memory and network performance. You can select the type of storage the DB instance will use.">
            <a:extLst>
              <a:ext uri="{FF2B5EF4-FFF2-40B4-BE49-F238E27FC236}">
                <a16:creationId xmlns:a16="http://schemas.microsoft.com/office/drawing/2014/main" id="{D29E99A0-59A4-DD43-B628-6B4BE02FD510}"/>
              </a:ext>
            </a:extLst>
          </p:cNvPr>
          <p:cNvSpPr/>
          <p:nvPr/>
        </p:nvSpPr>
        <p:spPr>
          <a:xfrm>
            <a:off x="620677" y="2162147"/>
            <a:ext cx="7732463" cy="381398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0" name="Group 9" descr="Amazon RDS supported database engines including MySQL, Amazon Aurora, Microsoft SQL Server, PostgreSQL, MariaDB, and Oracle."/>
          <p:cNvGrpSpPr/>
          <p:nvPr/>
        </p:nvGrpSpPr>
        <p:grpSpPr>
          <a:xfrm>
            <a:off x="8844533" y="1638299"/>
            <a:ext cx="2820465" cy="4484032"/>
            <a:chOff x="8844533" y="1638299"/>
            <a:chExt cx="2820465" cy="4484032"/>
          </a:xfrm>
        </p:grpSpPr>
        <p:sp>
          <p:nvSpPr>
            <p:cNvPr id="29" name="Rectangle 28">
              <a:extLst>
                <a:ext uri="{FF2B5EF4-FFF2-40B4-BE49-F238E27FC236}">
                  <a16:creationId xmlns:a16="http://schemas.microsoft.com/office/drawing/2014/main" id="{CD792260-E20D-D048-9DB0-9B1D4017BF0D}"/>
                </a:ext>
              </a:extLst>
            </p:cNvPr>
            <p:cNvSpPr/>
            <p:nvPr/>
          </p:nvSpPr>
          <p:spPr>
            <a:xfrm>
              <a:off x="8844533" y="1638299"/>
              <a:ext cx="2820465" cy="4044703"/>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a:solidFill>
                    <a:schemeClr val="tx1"/>
                  </a:solidFill>
                </a:rPr>
                <a:t>=</a:t>
              </a:r>
            </a:p>
          </p:txBody>
        </p:sp>
        <p:sp>
          <p:nvSpPr>
            <p:cNvPr id="22" name="TextBox 21" descr="DB Engines"/>
            <p:cNvSpPr txBox="1"/>
            <p:nvPr/>
          </p:nvSpPr>
          <p:spPr>
            <a:xfrm>
              <a:off x="9577336" y="5752999"/>
              <a:ext cx="1354859" cy="369332"/>
            </a:xfrm>
            <a:prstGeom prst="rect">
              <a:avLst/>
            </a:prstGeom>
            <a:noFill/>
          </p:spPr>
          <p:txBody>
            <a:bodyPr wrap="none" rtlCol="0">
              <a:spAutoFit/>
            </a:bodyPr>
            <a:lstStyle/>
            <a:p>
              <a:pPr algn="ctr"/>
              <a:r>
                <a:rPr lang="en-US">
                  <a:latin typeface="Amazon Ember" panose="02000000000000000000" pitchFamily="2" charset="0"/>
                  <a:ea typeface="Amazon Ember" panose="02000000000000000000" pitchFamily="2" charset="0"/>
                </a:rPr>
                <a:t>DB engines</a:t>
              </a:r>
            </a:p>
          </p:txBody>
        </p:sp>
        <p:sp>
          <p:nvSpPr>
            <p:cNvPr id="8" name="TextBox 7"/>
            <p:cNvSpPr txBox="1"/>
            <p:nvPr/>
          </p:nvSpPr>
          <p:spPr>
            <a:xfrm>
              <a:off x="9759277" y="1789515"/>
              <a:ext cx="990977"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MySQL</a:t>
              </a:r>
            </a:p>
          </p:txBody>
        </p:sp>
        <p:sp>
          <p:nvSpPr>
            <p:cNvPr id="25" name="TextBox 24"/>
            <p:cNvSpPr txBox="1"/>
            <p:nvPr/>
          </p:nvSpPr>
          <p:spPr>
            <a:xfrm>
              <a:off x="9288796" y="2445611"/>
              <a:ext cx="1931939"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Amazon Aurora</a:t>
              </a:r>
            </a:p>
          </p:txBody>
        </p:sp>
        <p:sp>
          <p:nvSpPr>
            <p:cNvPr id="26" name="TextBox 25"/>
            <p:cNvSpPr txBox="1"/>
            <p:nvPr/>
          </p:nvSpPr>
          <p:spPr>
            <a:xfrm>
              <a:off x="8978614" y="3101707"/>
              <a:ext cx="2552302"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Microsoft SQL Server</a:t>
              </a:r>
            </a:p>
          </p:txBody>
        </p:sp>
        <p:sp>
          <p:nvSpPr>
            <p:cNvPr id="18" name="TextBox 17"/>
            <p:cNvSpPr txBox="1"/>
            <p:nvPr/>
          </p:nvSpPr>
          <p:spPr>
            <a:xfrm>
              <a:off x="9495583" y="3757803"/>
              <a:ext cx="1518364"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PostgreSQL</a:t>
              </a:r>
            </a:p>
          </p:txBody>
        </p:sp>
        <p:sp>
          <p:nvSpPr>
            <p:cNvPr id="27" name="TextBox 26"/>
            <p:cNvSpPr txBox="1"/>
            <p:nvPr/>
          </p:nvSpPr>
          <p:spPr>
            <a:xfrm>
              <a:off x="9692752" y="4413899"/>
              <a:ext cx="1124026"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MariaDB</a:t>
              </a:r>
            </a:p>
          </p:txBody>
        </p:sp>
        <p:sp>
          <p:nvSpPr>
            <p:cNvPr id="28" name="TextBox 27"/>
            <p:cNvSpPr txBox="1"/>
            <p:nvPr/>
          </p:nvSpPr>
          <p:spPr>
            <a:xfrm>
              <a:off x="9797749" y="5069994"/>
              <a:ext cx="914033"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Oracle</a:t>
              </a:r>
            </a:p>
          </p:txBody>
        </p:sp>
      </p:grpSp>
    </p:spTree>
    <p:custDataLst>
      <p:tags r:id="rId1"/>
    </p:custDataLst>
    <p:extLst>
      <p:ext uri="{BB962C8B-B14F-4D97-AF65-F5344CB8AC3E}">
        <p14:creationId xmlns:p14="http://schemas.microsoft.com/office/powerpoint/2010/main" val="323599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27AAF3-824D-4FD3-B4AB-C904D1275F2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12</a:t>
            </a:fld>
            <a:endParaRPr lang="en-US"/>
          </a:p>
        </p:txBody>
      </p:sp>
      <p:sp>
        <p:nvSpPr>
          <p:cNvPr id="3" name="Title 2"/>
          <p:cNvSpPr>
            <a:spLocks noGrp="1"/>
          </p:cNvSpPr>
          <p:nvPr>
            <p:ph type="title"/>
          </p:nvPr>
        </p:nvSpPr>
        <p:spPr/>
        <p:txBody>
          <a:bodyPr>
            <a:normAutofit/>
          </a:bodyPr>
          <a:lstStyle/>
          <a:p>
            <a:r>
              <a:rPr lang="en-US"/>
              <a:t>Amazon RDS in a virtual private cloud (VPC)</a:t>
            </a:r>
          </a:p>
        </p:txBody>
      </p:sp>
      <p:grpSp>
        <p:nvGrpSpPr>
          <p:cNvPr id="35" name="Group 34" descr="Users connecting to EC2 instance in a VPC public subnet through an internet gateway. Amazon RDS in a VPC private subnet.">
            <a:extLst>
              <a:ext uri="{FF2B5EF4-FFF2-40B4-BE49-F238E27FC236}">
                <a16:creationId xmlns:a16="http://schemas.microsoft.com/office/drawing/2014/main" id="{1AD871DF-C593-431C-A022-A528B4569FF4}"/>
              </a:ext>
            </a:extLst>
          </p:cNvPr>
          <p:cNvGrpSpPr/>
          <p:nvPr/>
        </p:nvGrpSpPr>
        <p:grpSpPr>
          <a:xfrm>
            <a:off x="1792551" y="1399290"/>
            <a:ext cx="8606898" cy="4768044"/>
            <a:chOff x="1049683" y="1263105"/>
            <a:chExt cx="8606898" cy="4768044"/>
          </a:xfrm>
        </p:grpSpPr>
        <p:sp>
          <p:nvSpPr>
            <p:cNvPr id="24" name="Rectangle 23">
              <a:extLst>
                <a:ext uri="{FF2B5EF4-FFF2-40B4-BE49-F238E27FC236}">
                  <a16:creationId xmlns:a16="http://schemas.microsoft.com/office/drawing/2014/main" id="{784CE98B-EC4E-49DE-9B7F-D34689EF7A7A}"/>
                </a:ext>
                <a:ext uri="{C183D7F6-B498-43B3-948B-1728B52AA6E4}">
                  <adec:decorative xmlns:adec="http://schemas.microsoft.com/office/drawing/2017/decorative" val="1"/>
                </a:ext>
              </a:extLst>
            </p:cNvPr>
            <p:cNvSpPr/>
            <p:nvPr/>
          </p:nvSpPr>
          <p:spPr>
            <a:xfrm>
              <a:off x="5756337" y="2329492"/>
              <a:ext cx="2987004"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a:t>
              </a:r>
            </a:p>
          </p:txBody>
        </p:sp>
        <p:sp>
          <p:nvSpPr>
            <p:cNvPr id="26" name="Rectangle 25">
              <a:extLst>
                <a:ext uri="{FF2B5EF4-FFF2-40B4-BE49-F238E27FC236}">
                  <a16:creationId xmlns:a16="http://schemas.microsoft.com/office/drawing/2014/main" id="{EB243E99-E3D7-45C2-BB63-9CFAF58A58CD}"/>
                </a:ext>
                <a:ext uri="{C183D7F6-B498-43B3-948B-1728B52AA6E4}">
                  <adec:decorative xmlns:adec="http://schemas.microsoft.com/office/drawing/2017/decorative" val="1"/>
                </a:ext>
              </a:extLst>
            </p:cNvPr>
            <p:cNvSpPr/>
            <p:nvPr/>
          </p:nvSpPr>
          <p:spPr>
            <a:xfrm>
              <a:off x="5756337" y="3894438"/>
              <a:ext cx="2987004"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11" name="TextBox 10">
              <a:extLst>
                <a:ext uri="{FF2B5EF4-FFF2-40B4-BE49-F238E27FC236}">
                  <a16:creationId xmlns:a16="http://schemas.microsoft.com/office/drawing/2014/main" id="{CB84A054-5BE1-4670-BBB5-C9A48ED5EF93}"/>
                </a:ext>
                <a:ext uri="{C183D7F6-B498-43B3-948B-1728B52AA6E4}">
                  <adec:decorative xmlns:adec="http://schemas.microsoft.com/office/drawing/2017/decorative" val="1"/>
                </a:ext>
              </a:extLst>
            </p:cNvPr>
            <p:cNvSpPr txBox="1"/>
            <p:nvPr/>
          </p:nvSpPr>
          <p:spPr>
            <a:xfrm>
              <a:off x="1049683" y="3308010"/>
              <a:ext cx="1072750" cy="338554"/>
            </a:xfrm>
            <a:prstGeom prst="rect">
              <a:avLst/>
            </a:prstGeom>
            <a:noFill/>
          </p:spPr>
          <p:txBody>
            <a:bodyPr wrap="square" rtlCol="0">
              <a:spAutoFit/>
            </a:bodyPr>
            <a:lstStyle/>
            <a:p>
              <a:pPr algn="ctr"/>
              <a:r>
                <a:rPr lang="en-US" sz="1600">
                  <a:solidFill>
                    <a:srgbClr val="232F3E"/>
                  </a:solidFill>
                </a:rPr>
                <a:t>Users</a:t>
              </a:r>
            </a:p>
          </p:txBody>
        </p:sp>
        <p:sp>
          <p:nvSpPr>
            <p:cNvPr id="12" name="TextBox 11">
              <a:extLst>
                <a:ext uri="{FF2B5EF4-FFF2-40B4-BE49-F238E27FC236}">
                  <a16:creationId xmlns:a16="http://schemas.microsoft.com/office/drawing/2014/main" id="{CE4687B7-6629-4561-83BC-A4E65403DAE9}"/>
                </a:ext>
                <a:ext uri="{C183D7F6-B498-43B3-948B-1728B52AA6E4}">
                  <adec:decorative xmlns:adec="http://schemas.microsoft.com/office/drawing/2017/decorative" val="1"/>
                </a:ext>
              </a:extLst>
            </p:cNvPr>
            <p:cNvSpPr txBox="1"/>
            <p:nvPr/>
          </p:nvSpPr>
          <p:spPr>
            <a:xfrm>
              <a:off x="3264921" y="3162841"/>
              <a:ext cx="1259655" cy="584775"/>
            </a:xfrm>
            <a:prstGeom prst="rect">
              <a:avLst/>
            </a:prstGeom>
            <a:noFill/>
          </p:spPr>
          <p:txBody>
            <a:bodyPr wrap="square" rtlCol="0">
              <a:spAutoFit/>
            </a:bodyPr>
            <a:lstStyle/>
            <a:p>
              <a:pPr algn="ctr"/>
              <a:r>
                <a:rPr lang="en-US" sz="1600"/>
                <a:t>Internet gateway</a:t>
              </a:r>
            </a:p>
          </p:txBody>
        </p:sp>
        <p:sp>
          <p:nvSpPr>
            <p:cNvPr id="7" name="Rectangle 6">
              <a:extLst>
                <a:ext uri="{FF2B5EF4-FFF2-40B4-BE49-F238E27FC236}">
                  <a16:creationId xmlns:a16="http://schemas.microsoft.com/office/drawing/2014/main" id="{76E135B5-1EEC-45C6-95D5-8D0A665A7E40}"/>
                </a:ext>
                <a:ext uri="{C183D7F6-B498-43B3-948B-1728B52AA6E4}">
                  <adec:decorative xmlns:adec="http://schemas.microsoft.com/office/drawing/2017/decorative" val="1"/>
                </a:ext>
              </a:extLst>
            </p:cNvPr>
            <p:cNvSpPr/>
            <p:nvPr/>
          </p:nvSpPr>
          <p:spPr>
            <a:xfrm>
              <a:off x="5022281" y="1500522"/>
              <a:ext cx="4003008" cy="423879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a:t>
              </a:r>
            </a:p>
          </p:txBody>
        </p:sp>
        <p:pic>
          <p:nvPicPr>
            <p:cNvPr id="10" name="Graphic 9">
              <a:extLst>
                <a:ext uri="{FF2B5EF4-FFF2-40B4-BE49-F238E27FC236}">
                  <a16:creationId xmlns:a16="http://schemas.microsoft.com/office/drawing/2014/main" id="{4F9CAB15-F4A0-4963-A61E-CC77DDF5FAE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344265" y="2833316"/>
              <a:ext cx="483586" cy="469900"/>
            </a:xfrm>
            <a:prstGeom prst="rect">
              <a:avLst/>
            </a:prstGeom>
          </p:spPr>
        </p:pic>
        <p:pic>
          <p:nvPicPr>
            <p:cNvPr id="13" name="Graphic 12">
              <a:extLst>
                <a:ext uri="{FF2B5EF4-FFF2-40B4-BE49-F238E27FC236}">
                  <a16:creationId xmlns:a16="http://schemas.microsoft.com/office/drawing/2014/main" id="{A4A87487-7DCB-457B-81C0-9988F38BA61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9798" y="2794534"/>
              <a:ext cx="469900" cy="469900"/>
            </a:xfrm>
            <a:prstGeom prst="rect">
              <a:avLst/>
            </a:prstGeom>
          </p:spPr>
        </p:pic>
        <p:sp>
          <p:nvSpPr>
            <p:cNvPr id="14" name="TextBox 13">
              <a:extLst>
                <a:ext uri="{FF2B5EF4-FFF2-40B4-BE49-F238E27FC236}">
                  <a16:creationId xmlns:a16="http://schemas.microsoft.com/office/drawing/2014/main" id="{43790DAF-97A0-41A9-BB35-2AA73AC6423B}"/>
                </a:ext>
                <a:ext uri="{C183D7F6-B498-43B3-948B-1728B52AA6E4}">
                  <adec:decorative xmlns:adec="http://schemas.microsoft.com/office/drawing/2017/decorative" val="1"/>
                </a:ext>
              </a:extLst>
            </p:cNvPr>
            <p:cNvSpPr txBox="1"/>
            <p:nvPr/>
          </p:nvSpPr>
          <p:spPr>
            <a:xfrm>
              <a:off x="6723385" y="4975994"/>
              <a:ext cx="2301904" cy="338554"/>
            </a:xfrm>
            <a:prstGeom prst="rect">
              <a:avLst/>
            </a:prstGeom>
            <a:noFill/>
          </p:spPr>
          <p:txBody>
            <a:bodyPr wrap="square" rtlCol="0">
              <a:spAutoFit/>
            </a:bodyPr>
            <a:lstStyle/>
            <a:p>
              <a:pPr algn="ctr"/>
              <a:r>
                <a:rPr lang="en-US" sz="1600"/>
                <a:t>Amazon RDS</a:t>
              </a:r>
            </a:p>
          </p:txBody>
        </p:sp>
        <p:pic>
          <p:nvPicPr>
            <p:cNvPr id="15" name="Graphic 14">
              <a:extLst>
                <a:ext uri="{FF2B5EF4-FFF2-40B4-BE49-F238E27FC236}">
                  <a16:creationId xmlns:a16="http://schemas.microsoft.com/office/drawing/2014/main" id="{9D364D4C-F103-4C38-BA52-FDE8FFCEB1A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8737" y="4281109"/>
              <a:ext cx="711200" cy="711200"/>
            </a:xfrm>
            <a:prstGeom prst="rect">
              <a:avLst/>
            </a:prstGeom>
          </p:spPr>
        </p:pic>
        <p:sp>
          <p:nvSpPr>
            <p:cNvPr id="16" name="TextBox 15">
              <a:extLst>
                <a:ext uri="{FF2B5EF4-FFF2-40B4-BE49-F238E27FC236}">
                  <a16:creationId xmlns:a16="http://schemas.microsoft.com/office/drawing/2014/main" id="{9D6CC597-F1BB-4BB6-BA54-4974ADEC8AAB}"/>
                </a:ext>
                <a:ext uri="{C183D7F6-B498-43B3-948B-1728B52AA6E4}">
                  <adec:decorative xmlns:adec="http://schemas.microsoft.com/office/drawing/2017/decorative" val="1"/>
                </a:ext>
              </a:extLst>
            </p:cNvPr>
            <p:cNvSpPr txBox="1"/>
            <p:nvPr/>
          </p:nvSpPr>
          <p:spPr>
            <a:xfrm>
              <a:off x="7039951" y="3333203"/>
              <a:ext cx="1513305" cy="338554"/>
            </a:xfrm>
            <a:prstGeom prst="rect">
              <a:avLst/>
            </a:prstGeom>
            <a:noFill/>
          </p:spPr>
          <p:txBody>
            <a:bodyPr wrap="square" rtlCol="0">
              <a:spAutoFit/>
            </a:bodyPr>
            <a:lstStyle/>
            <a:p>
              <a:pPr algn="ctr"/>
              <a:r>
                <a:rPr lang="en-US" sz="1600"/>
                <a:t>Amazon EC2</a:t>
              </a:r>
            </a:p>
          </p:txBody>
        </p:sp>
        <p:pic>
          <p:nvPicPr>
            <p:cNvPr id="17" name="Graphic 16">
              <a:extLst>
                <a:ext uri="{FF2B5EF4-FFF2-40B4-BE49-F238E27FC236}">
                  <a16:creationId xmlns:a16="http://schemas.microsoft.com/office/drawing/2014/main" id="{BD85BFC9-F75B-4BB9-BB8D-0808D5E0DCE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97982" y="2628084"/>
              <a:ext cx="711200" cy="711200"/>
            </a:xfrm>
            <a:prstGeom prst="rect">
              <a:avLst/>
            </a:prstGeom>
          </p:spPr>
        </p:pic>
        <p:cxnSp>
          <p:nvCxnSpPr>
            <p:cNvPr id="22" name="Straight Arrow Connector 21">
              <a:extLst>
                <a:ext uri="{FF2B5EF4-FFF2-40B4-BE49-F238E27FC236}">
                  <a16:creationId xmlns:a16="http://schemas.microsoft.com/office/drawing/2014/main" id="{4AD8B2DB-CF4F-4F16-9354-07C63DC56C33}"/>
                </a:ext>
                <a:ext uri="{C183D7F6-B498-43B3-948B-1728B52AA6E4}">
                  <adec:decorative xmlns:adec="http://schemas.microsoft.com/office/drawing/2017/decorative" val="1"/>
                </a:ext>
              </a:extLst>
            </p:cNvPr>
            <p:cNvCxnSpPr>
              <a:cxnSpLocks/>
              <a:stCxn id="10" idx="1"/>
              <a:endCxn id="24" idx="1"/>
            </p:cNvCxnSpPr>
            <p:nvPr/>
          </p:nvCxnSpPr>
          <p:spPr>
            <a:xfrm flipV="1">
              <a:off x="1827851" y="3061012"/>
              <a:ext cx="39284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478E2C2-2ADD-4A6F-98BE-CC46C62ABC3F}"/>
                </a:ext>
                <a:ext uri="{C183D7F6-B498-43B3-948B-1728B52AA6E4}">
                  <adec:decorative xmlns:adec="http://schemas.microsoft.com/office/drawing/2017/decorative" val="1"/>
                </a:ext>
              </a:extLst>
            </p:cNvPr>
            <p:cNvSpPr/>
            <p:nvPr/>
          </p:nvSpPr>
          <p:spPr>
            <a:xfrm>
              <a:off x="3889239" y="2017109"/>
              <a:ext cx="5437762" cy="3547112"/>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a:t>
              </a:r>
              <a:endParaRPr kumimoji="0" lang="en-US" sz="1200" b="0" i="0" u="none" strike="noStrike" kern="0" cap="none" spc="0" normalizeH="0" baseline="0" noProof="0">
                <a:ln w="0"/>
                <a:solidFill>
                  <a:srgbClr val="1D8900"/>
                </a:solidFill>
                <a:effectLst/>
                <a:uLnTx/>
                <a:uFillTx/>
                <a:latin typeface="Arial" panose="020B0604020202020204"/>
                <a:ea typeface="+mn-ea"/>
                <a:cs typeface="+mn-cs"/>
              </a:endParaRPr>
            </a:p>
          </p:txBody>
        </p:sp>
        <p:pic>
          <p:nvPicPr>
            <p:cNvPr id="23" name="Graphic 22">
              <a:extLst>
                <a:ext uri="{FF2B5EF4-FFF2-40B4-BE49-F238E27FC236}">
                  <a16:creationId xmlns:a16="http://schemas.microsoft.com/office/drawing/2014/main" id="{365187D5-F35A-42DE-A031-78B32F82F27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89239" y="2017109"/>
              <a:ext cx="457200" cy="457200"/>
            </a:xfrm>
            <a:prstGeom prst="rect">
              <a:avLst/>
            </a:prstGeom>
          </p:spPr>
        </p:pic>
        <p:pic>
          <p:nvPicPr>
            <p:cNvPr id="25" name="Graphic 24">
              <a:extLst>
                <a:ext uri="{FF2B5EF4-FFF2-40B4-BE49-F238E27FC236}">
                  <a16:creationId xmlns:a16="http://schemas.microsoft.com/office/drawing/2014/main" id="{B6D96608-0E9C-4CD3-AEFA-2D603494727A}"/>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56337" y="2327133"/>
              <a:ext cx="457200" cy="457200"/>
            </a:xfrm>
            <a:prstGeom prst="rect">
              <a:avLst/>
            </a:prstGeom>
          </p:spPr>
        </p:pic>
        <p:pic>
          <p:nvPicPr>
            <p:cNvPr id="27" name="Graphic 26">
              <a:extLst>
                <a:ext uri="{FF2B5EF4-FFF2-40B4-BE49-F238E27FC236}">
                  <a16:creationId xmlns:a16="http://schemas.microsoft.com/office/drawing/2014/main" id="{AF74714E-C73E-4151-B10D-A7A3F506B5B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56337" y="3892079"/>
              <a:ext cx="457200" cy="457200"/>
            </a:xfrm>
            <a:prstGeom prst="rect">
              <a:avLst/>
            </a:prstGeom>
          </p:spPr>
        </p:pic>
        <p:sp>
          <p:nvSpPr>
            <p:cNvPr id="29" name="Rectangle 28">
              <a:extLst>
                <a:ext uri="{FF2B5EF4-FFF2-40B4-BE49-F238E27FC236}">
                  <a16:creationId xmlns:a16="http://schemas.microsoft.com/office/drawing/2014/main" id="{22279CA6-02AE-48FD-9BAD-15D6DCB4EC90}"/>
                </a:ext>
                <a:ext uri="{C183D7F6-B498-43B3-948B-1728B52AA6E4}">
                  <adec:decorative xmlns:adec="http://schemas.microsoft.com/office/drawing/2017/decorative" val="1"/>
                </a:ext>
              </a:extLst>
            </p:cNvPr>
            <p:cNvSpPr/>
            <p:nvPr/>
          </p:nvSpPr>
          <p:spPr>
            <a:xfrm>
              <a:off x="2535419" y="1263105"/>
              <a:ext cx="7121162" cy="47680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30" name="Graphic 29">
              <a:extLst>
                <a:ext uri="{FF2B5EF4-FFF2-40B4-BE49-F238E27FC236}">
                  <a16:creationId xmlns:a16="http://schemas.microsoft.com/office/drawing/2014/main" id="{D28C2583-A2B4-4920-9E7E-A8ED67FCD980}"/>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35419" y="1263105"/>
              <a:ext cx="457200" cy="457200"/>
            </a:xfrm>
            <a:prstGeom prst="rect">
              <a:avLst/>
            </a:prstGeom>
          </p:spPr>
        </p:pic>
      </p:grpSp>
    </p:spTree>
    <p:custDataLst>
      <p:tags r:id="rId1"/>
    </p:custDataLst>
    <p:extLst>
      <p:ext uri="{BB962C8B-B14F-4D97-AF65-F5344CB8AC3E}">
        <p14:creationId xmlns:p14="http://schemas.microsoft.com/office/powerpoint/2010/main" val="2116403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4BA9E-8842-4295-8C19-DF4EE407FA32}"/>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13</a:t>
            </a:fld>
            <a:endParaRPr lang="en-US"/>
          </a:p>
        </p:txBody>
      </p:sp>
      <p:sp>
        <p:nvSpPr>
          <p:cNvPr id="3" name="Title 2"/>
          <p:cNvSpPr>
            <a:spLocks noGrp="1"/>
          </p:cNvSpPr>
          <p:nvPr>
            <p:ph type="title"/>
          </p:nvPr>
        </p:nvSpPr>
        <p:spPr/>
        <p:txBody>
          <a:bodyPr/>
          <a:lstStyle/>
          <a:p>
            <a:r>
              <a:rPr lang="en-US"/>
              <a:t>High availability with Multi-AZ deployment (1 of 2)</a:t>
            </a:r>
          </a:p>
        </p:txBody>
      </p:sp>
      <p:grpSp>
        <p:nvGrpSpPr>
          <p:cNvPr id="49" name="Group 48" descr="A highly available Amazon RDS installation described in notes.">
            <a:extLst>
              <a:ext uri="{FF2B5EF4-FFF2-40B4-BE49-F238E27FC236}">
                <a16:creationId xmlns:a16="http://schemas.microsoft.com/office/drawing/2014/main" id="{5D4D9B87-9726-4481-94D6-E72B6068257F}"/>
              </a:ext>
            </a:extLst>
          </p:cNvPr>
          <p:cNvGrpSpPr/>
          <p:nvPr/>
        </p:nvGrpSpPr>
        <p:grpSpPr>
          <a:xfrm>
            <a:off x="1074231" y="1285494"/>
            <a:ext cx="10043539" cy="5029200"/>
            <a:chOff x="481788" y="1285494"/>
            <a:chExt cx="10043539" cy="5029200"/>
          </a:xfrm>
        </p:grpSpPr>
        <p:sp>
          <p:nvSpPr>
            <p:cNvPr id="43" name="Rectangle 42">
              <a:extLst>
                <a:ext uri="{FF2B5EF4-FFF2-40B4-BE49-F238E27FC236}">
                  <a16:creationId xmlns:a16="http://schemas.microsoft.com/office/drawing/2014/main" id="{9455F131-57EC-4755-B3DF-3A7FC2512D34}"/>
                </a:ext>
                <a:ext uri="{C183D7F6-B498-43B3-948B-1728B52AA6E4}">
                  <adec:decorative xmlns:adec="http://schemas.microsoft.com/office/drawing/2017/decorative" val="1"/>
                </a:ext>
              </a:extLst>
            </p:cNvPr>
            <p:cNvSpPr/>
            <p:nvPr/>
          </p:nvSpPr>
          <p:spPr>
            <a:xfrm>
              <a:off x="3173417" y="2235275"/>
              <a:ext cx="2834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a:t>
              </a:r>
            </a:p>
          </p:txBody>
        </p:sp>
        <p:sp>
          <p:nvSpPr>
            <p:cNvPr id="42" name="Rectangle 41">
              <a:extLst>
                <a:ext uri="{FF2B5EF4-FFF2-40B4-BE49-F238E27FC236}">
                  <a16:creationId xmlns:a16="http://schemas.microsoft.com/office/drawing/2014/main" id="{13D1BB49-83FE-4F55-93EA-953CF26F7A53}"/>
                </a:ext>
                <a:ext uri="{C183D7F6-B498-43B3-948B-1728B52AA6E4}">
                  <adec:decorative xmlns:adec="http://schemas.microsoft.com/office/drawing/2017/decorative" val="1"/>
                </a:ext>
              </a:extLst>
            </p:cNvPr>
            <p:cNvSpPr/>
            <p:nvPr/>
          </p:nvSpPr>
          <p:spPr>
            <a:xfrm>
              <a:off x="3190567"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46" name="Rectangle 45">
              <a:extLst>
                <a:ext uri="{FF2B5EF4-FFF2-40B4-BE49-F238E27FC236}">
                  <a16:creationId xmlns:a16="http://schemas.microsoft.com/office/drawing/2014/main" id="{066D2D6A-9803-407D-9702-C746F7FAE4B1}"/>
                </a:ext>
                <a:ext uri="{C183D7F6-B498-43B3-948B-1728B52AA6E4}">
                  <adec:decorative xmlns:adec="http://schemas.microsoft.com/office/drawing/2017/decorative" val="1"/>
                </a:ext>
              </a:extLst>
            </p:cNvPr>
            <p:cNvSpPr/>
            <p:nvPr/>
          </p:nvSpPr>
          <p:spPr>
            <a:xfrm>
              <a:off x="7085626"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7" name="Rectangle 6">
              <a:extLst>
                <a:ext uri="{FF2B5EF4-FFF2-40B4-BE49-F238E27FC236}">
                  <a16:creationId xmlns:a16="http://schemas.microsoft.com/office/drawing/2014/main" id="{CB3BD354-6E27-439B-8FF6-9CF902DE9991}"/>
                </a:ext>
                <a:ext uri="{C183D7F6-B498-43B3-948B-1728B52AA6E4}">
                  <adec:decorative xmlns:adec="http://schemas.microsoft.com/office/drawing/2017/decorative" val="1"/>
                </a:ext>
              </a:extLst>
            </p:cNvPr>
            <p:cNvSpPr/>
            <p:nvPr/>
          </p:nvSpPr>
          <p:spPr>
            <a:xfrm>
              <a:off x="2862940" y="1587224"/>
              <a:ext cx="3291840" cy="45720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1</a:t>
              </a:r>
            </a:p>
          </p:txBody>
        </p:sp>
        <p:sp>
          <p:nvSpPr>
            <p:cNvPr id="13" name="TextBox 12">
              <a:extLst>
                <a:ext uri="{FF2B5EF4-FFF2-40B4-BE49-F238E27FC236}">
                  <a16:creationId xmlns:a16="http://schemas.microsoft.com/office/drawing/2014/main" id="{7F509C97-4039-4E72-A2DB-943EA9C9E3D0}"/>
                </a:ext>
                <a:ext uri="{C183D7F6-B498-43B3-948B-1728B52AA6E4}">
                  <adec:decorative xmlns:adec="http://schemas.microsoft.com/office/drawing/2017/decorative" val="1"/>
                </a:ext>
              </a:extLst>
            </p:cNvPr>
            <p:cNvSpPr txBox="1"/>
            <p:nvPr/>
          </p:nvSpPr>
          <p:spPr>
            <a:xfrm>
              <a:off x="3286732" y="3386065"/>
              <a:ext cx="1513305" cy="338554"/>
            </a:xfrm>
            <a:prstGeom prst="rect">
              <a:avLst/>
            </a:prstGeom>
            <a:noFill/>
          </p:spPr>
          <p:txBody>
            <a:bodyPr wrap="square" rtlCol="0">
              <a:spAutoFit/>
            </a:bodyPr>
            <a:lstStyle/>
            <a:p>
              <a:pPr algn="ctr"/>
              <a:r>
                <a:rPr lang="en-US" sz="1600"/>
                <a:t>Amazon EC2</a:t>
              </a:r>
            </a:p>
          </p:txBody>
        </p:sp>
        <p:pic>
          <p:nvPicPr>
            <p:cNvPr id="14" name="Graphic 13">
              <a:extLst>
                <a:ext uri="{FF2B5EF4-FFF2-40B4-BE49-F238E27FC236}">
                  <a16:creationId xmlns:a16="http://schemas.microsoft.com/office/drawing/2014/main" id="{5EEDF96C-F99E-466A-8D6E-3A7CCEF6D90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8590" y="2794773"/>
              <a:ext cx="483546" cy="483546"/>
            </a:xfrm>
            <a:prstGeom prst="rect">
              <a:avLst/>
            </a:prstGeom>
          </p:spPr>
        </p:pic>
        <p:sp>
          <p:nvSpPr>
            <p:cNvPr id="16" name="Rectangle 15">
              <a:extLst>
                <a:ext uri="{FF2B5EF4-FFF2-40B4-BE49-F238E27FC236}">
                  <a16:creationId xmlns:a16="http://schemas.microsoft.com/office/drawing/2014/main" id="{2E957F3C-F1F2-413F-BBC7-0F5B00301EB1}"/>
                </a:ext>
                <a:ext uri="{C183D7F6-B498-43B3-948B-1728B52AA6E4}">
                  <adec:decorative xmlns:adec="http://schemas.microsoft.com/office/drawing/2017/decorative" val="1"/>
                </a:ext>
              </a:extLst>
            </p:cNvPr>
            <p:cNvSpPr/>
            <p:nvPr/>
          </p:nvSpPr>
          <p:spPr>
            <a:xfrm>
              <a:off x="6797996" y="1587223"/>
              <a:ext cx="3291840" cy="45720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2</a:t>
              </a:r>
            </a:p>
          </p:txBody>
        </p:sp>
        <p:sp>
          <p:nvSpPr>
            <p:cNvPr id="18" name="TextBox 17">
              <a:extLst>
                <a:ext uri="{FF2B5EF4-FFF2-40B4-BE49-F238E27FC236}">
                  <a16:creationId xmlns:a16="http://schemas.microsoft.com/office/drawing/2014/main" id="{2EFA3128-303E-4525-B238-4A89F29D1D90}"/>
                </a:ext>
                <a:ext uri="{C183D7F6-B498-43B3-948B-1728B52AA6E4}">
                  <adec:decorative xmlns:adec="http://schemas.microsoft.com/office/drawing/2017/decorative" val="1"/>
                </a:ext>
              </a:extLst>
            </p:cNvPr>
            <p:cNvSpPr txBox="1"/>
            <p:nvPr/>
          </p:nvSpPr>
          <p:spPr>
            <a:xfrm>
              <a:off x="3499212" y="5010871"/>
              <a:ext cx="1741310" cy="584775"/>
            </a:xfrm>
            <a:prstGeom prst="rect">
              <a:avLst/>
            </a:prstGeom>
            <a:noFill/>
          </p:spPr>
          <p:txBody>
            <a:bodyPr wrap="square" rtlCol="0">
              <a:spAutoFit/>
            </a:bodyPr>
            <a:lstStyle/>
            <a:p>
              <a:pPr algn="ctr"/>
              <a:r>
                <a:rPr lang="en-US" sz="1600"/>
                <a:t>Amazon RDS </a:t>
              </a:r>
            </a:p>
            <a:p>
              <a:pPr algn="ctr"/>
              <a:r>
                <a:rPr lang="en-US" sz="1600"/>
                <a:t>instance</a:t>
              </a:r>
            </a:p>
          </p:txBody>
        </p:sp>
        <p:pic>
          <p:nvPicPr>
            <p:cNvPr id="19" name="Graphic 18">
              <a:extLst>
                <a:ext uri="{FF2B5EF4-FFF2-40B4-BE49-F238E27FC236}">
                  <a16:creationId xmlns:a16="http://schemas.microsoft.com/office/drawing/2014/main" id="{D9934DEB-30C0-46E4-B3A1-69C2379BD26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23114" y="4477337"/>
              <a:ext cx="537998" cy="537998"/>
            </a:xfrm>
            <a:prstGeom prst="rect">
              <a:avLst/>
            </a:prstGeom>
          </p:spPr>
        </p:pic>
        <p:pic>
          <p:nvPicPr>
            <p:cNvPr id="21" name="Graphic 20">
              <a:extLst>
                <a:ext uri="{FF2B5EF4-FFF2-40B4-BE49-F238E27FC236}">
                  <a16:creationId xmlns:a16="http://schemas.microsoft.com/office/drawing/2014/main" id="{00DAF2D9-0409-4462-8A57-BB082492FA5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8924" y="4477337"/>
              <a:ext cx="537998" cy="537998"/>
            </a:xfrm>
            <a:prstGeom prst="rect">
              <a:avLst/>
            </a:prstGeom>
          </p:spPr>
        </p:pic>
        <p:sp>
          <p:nvSpPr>
            <p:cNvPr id="5" name="TextBox 4">
              <a:extLst>
                <a:ext uri="{FF2B5EF4-FFF2-40B4-BE49-F238E27FC236}">
                  <a16:creationId xmlns:a16="http://schemas.microsoft.com/office/drawing/2014/main" id="{44F34524-C9A9-4275-A8FF-EB18D52A4A5C}"/>
                </a:ext>
                <a:ext uri="{C183D7F6-B498-43B3-948B-1728B52AA6E4}">
                  <adec:decorative xmlns:adec="http://schemas.microsoft.com/office/drawing/2017/decorative" val="1"/>
                </a:ext>
              </a:extLst>
            </p:cNvPr>
            <p:cNvSpPr txBox="1"/>
            <p:nvPr/>
          </p:nvSpPr>
          <p:spPr>
            <a:xfrm>
              <a:off x="8230494" y="5115767"/>
              <a:ext cx="1354858" cy="584775"/>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RDS Standby</a:t>
              </a:r>
            </a:p>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instance</a:t>
              </a:r>
            </a:p>
          </p:txBody>
        </p:sp>
        <p:sp>
          <p:nvSpPr>
            <p:cNvPr id="24" name="Arrow: Right 23">
              <a:extLst>
                <a:ext uri="{FF2B5EF4-FFF2-40B4-BE49-F238E27FC236}">
                  <a16:creationId xmlns:a16="http://schemas.microsoft.com/office/drawing/2014/main" id="{3DC49E07-9B0F-423E-B6BD-3CE0BEF4D03E}"/>
                </a:ext>
                <a:ext uri="{C183D7F6-B498-43B3-948B-1728B52AA6E4}">
                  <adec:decorative xmlns:adec="http://schemas.microsoft.com/office/drawing/2017/decorative" val="1"/>
                </a:ext>
              </a:extLst>
            </p:cNvPr>
            <p:cNvSpPr/>
            <p:nvPr/>
          </p:nvSpPr>
          <p:spPr>
            <a:xfrm>
              <a:off x="5892800" y="4593365"/>
              <a:ext cx="10541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98B912-3263-44CA-83A3-7313F1005C65}"/>
                </a:ext>
                <a:ext uri="{C183D7F6-B498-43B3-948B-1728B52AA6E4}">
                  <adec:decorative xmlns:adec="http://schemas.microsoft.com/office/drawing/2017/decorative" val="1"/>
                </a:ext>
              </a:extLst>
            </p:cNvPr>
            <p:cNvSpPr txBox="1"/>
            <p:nvPr/>
          </p:nvSpPr>
          <p:spPr>
            <a:xfrm>
              <a:off x="5744934" y="4720690"/>
              <a:ext cx="1346844"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Synchronous</a:t>
              </a:r>
            </a:p>
          </p:txBody>
        </p:sp>
        <p:sp>
          <p:nvSpPr>
            <p:cNvPr id="27" name="Rectangle: Rounded Corners 26">
              <a:extLst>
                <a:ext uri="{FF2B5EF4-FFF2-40B4-BE49-F238E27FC236}">
                  <a16:creationId xmlns:a16="http://schemas.microsoft.com/office/drawing/2014/main" id="{E2C789F1-5B78-4F51-877D-228065DA0223}"/>
                </a:ext>
                <a:ext uri="{C183D7F6-B498-43B3-948B-1728B52AA6E4}">
                  <adec:decorative xmlns:adec="http://schemas.microsoft.com/office/drawing/2017/decorative" val="1"/>
                </a:ext>
              </a:extLst>
            </p:cNvPr>
            <p:cNvSpPr/>
            <p:nvPr/>
          </p:nvSpPr>
          <p:spPr>
            <a:xfrm>
              <a:off x="5163284" y="2781300"/>
              <a:ext cx="483546" cy="430116"/>
            </a:xfrm>
            <a:prstGeom prst="roundRect">
              <a:avLst/>
            </a:prstGeom>
            <a:solidFill>
              <a:schemeClr val="accent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1BE309-3F10-4D67-8B1D-ECD92FC4BF46}"/>
                </a:ext>
                <a:ext uri="{C183D7F6-B498-43B3-948B-1728B52AA6E4}">
                  <adec:decorative xmlns:adec="http://schemas.microsoft.com/office/drawing/2017/decorative" val="1"/>
                </a:ext>
              </a:extLst>
            </p:cNvPr>
            <p:cNvSpPr txBox="1"/>
            <p:nvPr/>
          </p:nvSpPr>
          <p:spPr>
            <a:xfrm>
              <a:off x="4808580" y="3386065"/>
              <a:ext cx="1192955"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cxnSp>
          <p:nvCxnSpPr>
            <p:cNvPr id="31" name="Straight Arrow Connector 30">
              <a:extLst>
                <a:ext uri="{FF2B5EF4-FFF2-40B4-BE49-F238E27FC236}">
                  <a16:creationId xmlns:a16="http://schemas.microsoft.com/office/drawing/2014/main" id="{D0870AC5-D921-482E-9E1D-6FAFCAE81492}"/>
                </a:ext>
                <a:ext uri="{C183D7F6-B498-43B3-948B-1728B52AA6E4}">
                  <adec:decorative xmlns:adec="http://schemas.microsoft.com/office/drawing/2017/decorative" val="1"/>
                </a:ext>
              </a:extLst>
            </p:cNvPr>
            <p:cNvCxnSpPr>
              <a:cxnSpLocks/>
            </p:cNvCxnSpPr>
            <p:nvPr/>
          </p:nvCxnSpPr>
          <p:spPr>
            <a:xfrm>
              <a:off x="5372806" y="3737088"/>
              <a:ext cx="0" cy="629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20BBAAF5-4259-4917-B261-7458F6B6F552}"/>
                </a:ext>
                <a:ext uri="{C183D7F6-B498-43B3-948B-1728B52AA6E4}">
                  <adec:decorative xmlns:adec="http://schemas.microsoft.com/office/drawing/2017/decorative" val="1"/>
                </a:ext>
              </a:extLst>
            </p:cNvPr>
            <p:cNvGrpSpPr/>
            <p:nvPr/>
          </p:nvGrpSpPr>
          <p:grpSpPr>
            <a:xfrm>
              <a:off x="5088722" y="4477337"/>
              <a:ext cx="640080" cy="640080"/>
              <a:chOff x="5173782" y="4434743"/>
              <a:chExt cx="640080" cy="640080"/>
            </a:xfrm>
          </p:grpSpPr>
          <p:pic>
            <p:nvPicPr>
              <p:cNvPr id="22" name="Graphic 21">
                <a:extLst>
                  <a:ext uri="{FF2B5EF4-FFF2-40B4-BE49-F238E27FC236}">
                    <a16:creationId xmlns:a16="http://schemas.microsoft.com/office/drawing/2014/main" id="{6D5691E8-E7FB-4E5E-AA6C-2BAF3953EAE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73782" y="4434743"/>
                <a:ext cx="640080" cy="640080"/>
              </a:xfrm>
              <a:prstGeom prst="rect">
                <a:avLst/>
              </a:prstGeom>
            </p:spPr>
          </p:pic>
          <p:sp>
            <p:nvSpPr>
              <p:cNvPr id="32" name="TextBox 31">
                <a:extLst>
                  <a:ext uri="{FF2B5EF4-FFF2-40B4-BE49-F238E27FC236}">
                    <a16:creationId xmlns:a16="http://schemas.microsoft.com/office/drawing/2014/main" id="{926D40D9-716F-4C28-8B31-02F09D576A6B}"/>
                  </a:ext>
                  <a:ext uri="{C183D7F6-B498-43B3-948B-1728B52AA6E4}">
                    <adec:decorative xmlns:adec="http://schemas.microsoft.com/office/drawing/2017/decorative" val="1"/>
                  </a:ext>
                </a:extLst>
              </p:cNvPr>
              <p:cNvSpPr txBox="1"/>
              <p:nvPr/>
            </p:nvSpPr>
            <p:spPr>
              <a:xfrm>
                <a:off x="5317331" y="4656612"/>
                <a:ext cx="352982" cy="338554"/>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M</a:t>
                </a:r>
              </a:p>
            </p:txBody>
          </p:sp>
        </p:grpSp>
        <p:grpSp>
          <p:nvGrpSpPr>
            <p:cNvPr id="12" name="Group 11">
              <a:extLst>
                <a:ext uri="{FF2B5EF4-FFF2-40B4-BE49-F238E27FC236}">
                  <a16:creationId xmlns:a16="http://schemas.microsoft.com/office/drawing/2014/main" id="{0F00EAFB-55F9-417C-82E1-A0F49531EED2}"/>
                </a:ext>
                <a:ext uri="{C183D7F6-B498-43B3-948B-1728B52AA6E4}">
                  <adec:decorative xmlns:adec="http://schemas.microsoft.com/office/drawing/2017/decorative" val="1"/>
                </a:ext>
              </a:extLst>
            </p:cNvPr>
            <p:cNvGrpSpPr/>
            <p:nvPr/>
          </p:nvGrpSpPr>
          <p:grpSpPr>
            <a:xfrm>
              <a:off x="7497450" y="4477337"/>
              <a:ext cx="640080" cy="640080"/>
              <a:chOff x="7008355" y="4443120"/>
              <a:chExt cx="640080" cy="640080"/>
            </a:xfrm>
          </p:grpSpPr>
          <p:pic>
            <p:nvPicPr>
              <p:cNvPr id="23" name="Graphic 22">
                <a:extLst>
                  <a:ext uri="{FF2B5EF4-FFF2-40B4-BE49-F238E27FC236}">
                    <a16:creationId xmlns:a16="http://schemas.microsoft.com/office/drawing/2014/main" id="{D3624129-F22A-4711-808A-4C7C7E9F0A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8355" y="4443120"/>
                <a:ext cx="640080" cy="640080"/>
              </a:xfrm>
              <a:prstGeom prst="rect">
                <a:avLst/>
              </a:prstGeom>
            </p:spPr>
          </p:pic>
          <p:sp>
            <p:nvSpPr>
              <p:cNvPr id="34" name="TextBox 33">
                <a:extLst>
                  <a:ext uri="{FF2B5EF4-FFF2-40B4-BE49-F238E27FC236}">
                    <a16:creationId xmlns:a16="http://schemas.microsoft.com/office/drawing/2014/main" id="{7D273392-65A6-45CE-9111-70AEF1348102}"/>
                  </a:ext>
                  <a:ext uri="{C183D7F6-B498-43B3-948B-1728B52AA6E4}">
                    <adec:decorative xmlns:adec="http://schemas.microsoft.com/office/drawing/2017/decorative" val="1"/>
                  </a:ext>
                </a:extLst>
              </p:cNvPr>
              <p:cNvSpPr txBox="1"/>
              <p:nvPr/>
            </p:nvSpPr>
            <p:spPr>
              <a:xfrm>
                <a:off x="7179155" y="4656612"/>
                <a:ext cx="298480"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a:t>
                </a:r>
              </a:p>
            </p:txBody>
          </p:sp>
        </p:grpSp>
        <p:sp>
          <p:nvSpPr>
            <p:cNvPr id="33" name="Rectangle 32">
              <a:extLst>
                <a:ext uri="{FF2B5EF4-FFF2-40B4-BE49-F238E27FC236}">
                  <a16:creationId xmlns:a16="http://schemas.microsoft.com/office/drawing/2014/main" id="{89655387-E100-442B-AD13-CF28670E13FE}"/>
                </a:ext>
                <a:ext uri="{C183D7F6-B498-43B3-948B-1728B52AA6E4}">
                  <adec:decorative xmlns:adec="http://schemas.microsoft.com/office/drawing/2017/decorative" val="1"/>
                </a:ext>
              </a:extLst>
            </p:cNvPr>
            <p:cNvSpPr/>
            <p:nvPr/>
          </p:nvSpPr>
          <p:spPr>
            <a:xfrm>
              <a:off x="481788" y="1285494"/>
              <a:ext cx="10043539" cy="5029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35" name="Graphic 34">
              <a:extLst>
                <a:ext uri="{FF2B5EF4-FFF2-40B4-BE49-F238E27FC236}">
                  <a16:creationId xmlns:a16="http://schemas.microsoft.com/office/drawing/2014/main" id="{17D7D8B7-8BEE-43FA-9AB1-7D5042ABD31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1789" y="1285494"/>
              <a:ext cx="457200" cy="457200"/>
            </a:xfrm>
            <a:prstGeom prst="rect">
              <a:avLst/>
            </a:prstGeom>
          </p:spPr>
        </p:pic>
        <p:pic>
          <p:nvPicPr>
            <p:cNvPr id="36" name="Graphic 35">
              <a:extLst>
                <a:ext uri="{FF2B5EF4-FFF2-40B4-BE49-F238E27FC236}">
                  <a16:creationId xmlns:a16="http://schemas.microsoft.com/office/drawing/2014/main" id="{185D30FF-3222-4893-8462-6AB6AE58225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9617" y="2026835"/>
              <a:ext cx="457200" cy="457200"/>
            </a:xfrm>
            <a:prstGeom prst="rect">
              <a:avLst/>
            </a:prstGeom>
          </p:spPr>
        </p:pic>
        <p:pic>
          <p:nvPicPr>
            <p:cNvPr id="44" name="Graphic 43">
              <a:extLst>
                <a:ext uri="{FF2B5EF4-FFF2-40B4-BE49-F238E27FC236}">
                  <a16:creationId xmlns:a16="http://schemas.microsoft.com/office/drawing/2014/main" id="{E019D1BE-2568-4D77-824C-AE7D19351FC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73417" y="2232916"/>
              <a:ext cx="457200" cy="457200"/>
            </a:xfrm>
            <a:prstGeom prst="rect">
              <a:avLst/>
            </a:prstGeom>
          </p:spPr>
        </p:pic>
        <p:pic>
          <p:nvPicPr>
            <p:cNvPr id="45" name="Graphic 44">
              <a:extLst>
                <a:ext uri="{FF2B5EF4-FFF2-40B4-BE49-F238E27FC236}">
                  <a16:creationId xmlns:a16="http://schemas.microsoft.com/office/drawing/2014/main" id="{3887EBDD-B772-47E7-8B7F-AD34AB0E77B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90567" y="4087465"/>
              <a:ext cx="457200" cy="457200"/>
            </a:xfrm>
            <a:prstGeom prst="rect">
              <a:avLst/>
            </a:prstGeom>
          </p:spPr>
        </p:pic>
        <p:pic>
          <p:nvPicPr>
            <p:cNvPr id="47" name="Graphic 46">
              <a:extLst>
                <a:ext uri="{FF2B5EF4-FFF2-40B4-BE49-F238E27FC236}">
                  <a16:creationId xmlns:a16="http://schemas.microsoft.com/office/drawing/2014/main" id="{2E37ACA7-EDB7-4EE4-85B2-27347A464E2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85626" y="4087465"/>
              <a:ext cx="457200" cy="457200"/>
            </a:xfrm>
            <a:prstGeom prst="rect">
              <a:avLst/>
            </a:prstGeom>
          </p:spPr>
        </p:pic>
        <p:sp>
          <p:nvSpPr>
            <p:cNvPr id="48" name="Rectangle 47">
              <a:extLst>
                <a:ext uri="{FF2B5EF4-FFF2-40B4-BE49-F238E27FC236}">
                  <a16:creationId xmlns:a16="http://schemas.microsoft.com/office/drawing/2014/main" id="{C500A324-16E2-4EC0-87BA-F36B0282DDEC}"/>
                </a:ext>
                <a:ext uri="{C183D7F6-B498-43B3-948B-1728B52AA6E4}">
                  <adec:decorative xmlns:adec="http://schemas.microsoft.com/office/drawing/2017/decorative" val="1"/>
                </a:ext>
              </a:extLst>
            </p:cNvPr>
            <p:cNvSpPr/>
            <p:nvPr/>
          </p:nvSpPr>
          <p:spPr>
            <a:xfrm>
              <a:off x="1800524" y="2023222"/>
              <a:ext cx="8503920" cy="393123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a:t>
              </a:r>
            </a:p>
          </p:txBody>
        </p:sp>
      </p:grpSp>
    </p:spTree>
    <p:custDataLst>
      <p:tags r:id="rId1"/>
    </p:custDataLst>
    <p:extLst>
      <p:ext uri="{BB962C8B-B14F-4D97-AF65-F5344CB8AC3E}">
        <p14:creationId xmlns:p14="http://schemas.microsoft.com/office/powerpoint/2010/main" val="3199952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4BA9E-8842-4295-8C19-DF4EE407FA32}"/>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14</a:t>
            </a:fld>
            <a:endParaRPr lang="en-US"/>
          </a:p>
        </p:txBody>
      </p:sp>
      <p:sp>
        <p:nvSpPr>
          <p:cNvPr id="3" name="Title 2"/>
          <p:cNvSpPr>
            <a:spLocks noGrp="1"/>
          </p:cNvSpPr>
          <p:nvPr>
            <p:ph type="title"/>
          </p:nvPr>
        </p:nvSpPr>
        <p:spPr/>
        <p:txBody>
          <a:bodyPr/>
          <a:lstStyle/>
          <a:p>
            <a:r>
              <a:rPr lang="en-US"/>
              <a:t>High availability with Multi-AZ deployment (2 of 2)</a:t>
            </a:r>
          </a:p>
        </p:txBody>
      </p:sp>
      <p:grpSp>
        <p:nvGrpSpPr>
          <p:cNvPr id="72" name="Group 71" descr="A highly available Amazon RDS installation with RDS standby instance added.">
            <a:extLst>
              <a:ext uri="{FF2B5EF4-FFF2-40B4-BE49-F238E27FC236}">
                <a16:creationId xmlns:a16="http://schemas.microsoft.com/office/drawing/2014/main" id="{7863E492-8404-4830-BABE-0F046F53C602}"/>
              </a:ext>
            </a:extLst>
          </p:cNvPr>
          <p:cNvGrpSpPr/>
          <p:nvPr/>
        </p:nvGrpSpPr>
        <p:grpSpPr>
          <a:xfrm>
            <a:off x="1074231" y="1285494"/>
            <a:ext cx="10043539" cy="5029200"/>
            <a:chOff x="481788" y="1285494"/>
            <a:chExt cx="10043539" cy="5029200"/>
          </a:xfrm>
        </p:grpSpPr>
        <p:sp>
          <p:nvSpPr>
            <p:cNvPr id="73" name="Rectangle 72">
              <a:extLst>
                <a:ext uri="{FF2B5EF4-FFF2-40B4-BE49-F238E27FC236}">
                  <a16:creationId xmlns:a16="http://schemas.microsoft.com/office/drawing/2014/main" id="{FD391F98-7650-49C7-A14D-AA704B126158}"/>
                </a:ext>
                <a:ext uri="{C183D7F6-B498-43B3-948B-1728B52AA6E4}">
                  <adec:decorative xmlns:adec="http://schemas.microsoft.com/office/drawing/2017/decorative" val="1"/>
                </a:ext>
              </a:extLst>
            </p:cNvPr>
            <p:cNvSpPr/>
            <p:nvPr/>
          </p:nvSpPr>
          <p:spPr>
            <a:xfrm>
              <a:off x="3173417" y="2235275"/>
              <a:ext cx="2834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a:t>
              </a:r>
            </a:p>
          </p:txBody>
        </p:sp>
        <p:sp>
          <p:nvSpPr>
            <p:cNvPr id="74" name="Rectangle 73">
              <a:extLst>
                <a:ext uri="{FF2B5EF4-FFF2-40B4-BE49-F238E27FC236}">
                  <a16:creationId xmlns:a16="http://schemas.microsoft.com/office/drawing/2014/main" id="{405B6E94-3202-475D-B9AB-86FDE20C6010}"/>
                </a:ext>
                <a:ext uri="{C183D7F6-B498-43B3-948B-1728B52AA6E4}">
                  <adec:decorative xmlns:adec="http://schemas.microsoft.com/office/drawing/2017/decorative" val="1"/>
                </a:ext>
              </a:extLst>
            </p:cNvPr>
            <p:cNvSpPr/>
            <p:nvPr/>
          </p:nvSpPr>
          <p:spPr>
            <a:xfrm>
              <a:off x="3190567"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75" name="Rectangle 74">
              <a:extLst>
                <a:ext uri="{FF2B5EF4-FFF2-40B4-BE49-F238E27FC236}">
                  <a16:creationId xmlns:a16="http://schemas.microsoft.com/office/drawing/2014/main" id="{2DF796BB-1B1D-4FE1-BA0C-D5632B5DAE91}"/>
                </a:ext>
                <a:ext uri="{C183D7F6-B498-43B3-948B-1728B52AA6E4}">
                  <adec:decorative xmlns:adec="http://schemas.microsoft.com/office/drawing/2017/decorative" val="1"/>
                </a:ext>
              </a:extLst>
            </p:cNvPr>
            <p:cNvSpPr/>
            <p:nvPr/>
          </p:nvSpPr>
          <p:spPr>
            <a:xfrm>
              <a:off x="7085626"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76" name="Rectangle 75">
              <a:extLst>
                <a:ext uri="{FF2B5EF4-FFF2-40B4-BE49-F238E27FC236}">
                  <a16:creationId xmlns:a16="http://schemas.microsoft.com/office/drawing/2014/main" id="{321203B5-6250-4B34-8734-07862D1AB425}"/>
                </a:ext>
                <a:ext uri="{C183D7F6-B498-43B3-948B-1728B52AA6E4}">
                  <adec:decorative xmlns:adec="http://schemas.microsoft.com/office/drawing/2017/decorative" val="1"/>
                </a:ext>
              </a:extLst>
            </p:cNvPr>
            <p:cNvSpPr/>
            <p:nvPr/>
          </p:nvSpPr>
          <p:spPr>
            <a:xfrm>
              <a:off x="2862940" y="1587224"/>
              <a:ext cx="3291840" cy="45720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1</a:t>
              </a:r>
            </a:p>
          </p:txBody>
        </p:sp>
        <p:sp>
          <p:nvSpPr>
            <p:cNvPr id="77" name="TextBox 76">
              <a:extLst>
                <a:ext uri="{FF2B5EF4-FFF2-40B4-BE49-F238E27FC236}">
                  <a16:creationId xmlns:a16="http://schemas.microsoft.com/office/drawing/2014/main" id="{3F922F27-7505-4A2D-BE04-3A1C690FED9D}"/>
                </a:ext>
                <a:ext uri="{C183D7F6-B498-43B3-948B-1728B52AA6E4}">
                  <adec:decorative xmlns:adec="http://schemas.microsoft.com/office/drawing/2017/decorative" val="1"/>
                </a:ext>
              </a:extLst>
            </p:cNvPr>
            <p:cNvSpPr txBox="1"/>
            <p:nvPr/>
          </p:nvSpPr>
          <p:spPr>
            <a:xfrm>
              <a:off x="3286732" y="3386065"/>
              <a:ext cx="1513305" cy="338554"/>
            </a:xfrm>
            <a:prstGeom prst="rect">
              <a:avLst/>
            </a:prstGeom>
            <a:noFill/>
          </p:spPr>
          <p:txBody>
            <a:bodyPr wrap="square" rtlCol="0">
              <a:spAutoFit/>
            </a:bodyPr>
            <a:lstStyle/>
            <a:p>
              <a:pPr algn="ctr"/>
              <a:r>
                <a:rPr lang="en-US" sz="1600"/>
                <a:t>Amazon EC2</a:t>
              </a:r>
            </a:p>
          </p:txBody>
        </p:sp>
        <p:pic>
          <p:nvPicPr>
            <p:cNvPr id="78" name="Graphic 77">
              <a:extLst>
                <a:ext uri="{FF2B5EF4-FFF2-40B4-BE49-F238E27FC236}">
                  <a16:creationId xmlns:a16="http://schemas.microsoft.com/office/drawing/2014/main" id="{16C8FD5B-87F9-4933-B830-264D41B166F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8590" y="2794773"/>
              <a:ext cx="483546" cy="483546"/>
            </a:xfrm>
            <a:prstGeom prst="rect">
              <a:avLst/>
            </a:prstGeom>
          </p:spPr>
        </p:pic>
        <p:sp>
          <p:nvSpPr>
            <p:cNvPr id="79" name="Rectangle 78">
              <a:extLst>
                <a:ext uri="{FF2B5EF4-FFF2-40B4-BE49-F238E27FC236}">
                  <a16:creationId xmlns:a16="http://schemas.microsoft.com/office/drawing/2014/main" id="{F35E07FA-66AB-41ED-8CF5-4807288AA2CE}"/>
                </a:ext>
                <a:ext uri="{C183D7F6-B498-43B3-948B-1728B52AA6E4}">
                  <adec:decorative xmlns:adec="http://schemas.microsoft.com/office/drawing/2017/decorative" val="1"/>
                </a:ext>
              </a:extLst>
            </p:cNvPr>
            <p:cNvSpPr/>
            <p:nvPr/>
          </p:nvSpPr>
          <p:spPr>
            <a:xfrm>
              <a:off x="6797996" y="1587223"/>
              <a:ext cx="3291840" cy="45720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2</a:t>
              </a:r>
            </a:p>
          </p:txBody>
        </p:sp>
        <p:sp>
          <p:nvSpPr>
            <p:cNvPr id="80" name="TextBox 79">
              <a:extLst>
                <a:ext uri="{FF2B5EF4-FFF2-40B4-BE49-F238E27FC236}">
                  <a16:creationId xmlns:a16="http://schemas.microsoft.com/office/drawing/2014/main" id="{E0567F96-BD1A-45C4-9BC6-91EA8B3C45F2}"/>
                </a:ext>
                <a:ext uri="{C183D7F6-B498-43B3-948B-1728B52AA6E4}">
                  <adec:decorative xmlns:adec="http://schemas.microsoft.com/office/drawing/2017/decorative" val="1"/>
                </a:ext>
              </a:extLst>
            </p:cNvPr>
            <p:cNvSpPr txBox="1"/>
            <p:nvPr/>
          </p:nvSpPr>
          <p:spPr>
            <a:xfrm>
              <a:off x="3499212" y="5010871"/>
              <a:ext cx="1741310" cy="584775"/>
            </a:xfrm>
            <a:prstGeom prst="rect">
              <a:avLst/>
            </a:prstGeom>
            <a:noFill/>
          </p:spPr>
          <p:txBody>
            <a:bodyPr wrap="square" rtlCol="0">
              <a:spAutoFit/>
            </a:bodyPr>
            <a:lstStyle/>
            <a:p>
              <a:pPr algn="ctr"/>
              <a:r>
                <a:rPr lang="en-US" sz="1600"/>
                <a:t>Amazon RDS </a:t>
              </a:r>
            </a:p>
            <a:p>
              <a:pPr algn="ctr"/>
              <a:r>
                <a:rPr lang="en-US" sz="1600"/>
                <a:t>instance</a:t>
              </a:r>
            </a:p>
          </p:txBody>
        </p:sp>
        <p:pic>
          <p:nvPicPr>
            <p:cNvPr id="81" name="Graphic 80">
              <a:extLst>
                <a:ext uri="{FF2B5EF4-FFF2-40B4-BE49-F238E27FC236}">
                  <a16:creationId xmlns:a16="http://schemas.microsoft.com/office/drawing/2014/main" id="{FD25E9E2-5EBA-4FCF-B722-B243EAF12E6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23114" y="4477337"/>
              <a:ext cx="537998" cy="537998"/>
            </a:xfrm>
            <a:prstGeom prst="rect">
              <a:avLst/>
            </a:prstGeom>
          </p:spPr>
        </p:pic>
        <p:pic>
          <p:nvPicPr>
            <p:cNvPr id="82" name="Graphic 81">
              <a:extLst>
                <a:ext uri="{FF2B5EF4-FFF2-40B4-BE49-F238E27FC236}">
                  <a16:creationId xmlns:a16="http://schemas.microsoft.com/office/drawing/2014/main" id="{DEBCD08C-26B9-4520-A018-F5142D5BA1C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8924" y="4477337"/>
              <a:ext cx="537998" cy="537998"/>
            </a:xfrm>
            <a:prstGeom prst="rect">
              <a:avLst/>
            </a:prstGeom>
          </p:spPr>
        </p:pic>
        <p:sp>
          <p:nvSpPr>
            <p:cNvPr id="83" name="TextBox 82">
              <a:extLst>
                <a:ext uri="{FF2B5EF4-FFF2-40B4-BE49-F238E27FC236}">
                  <a16:creationId xmlns:a16="http://schemas.microsoft.com/office/drawing/2014/main" id="{CB2FC539-AF48-45C4-A078-EC1235CC6007}"/>
                </a:ext>
                <a:ext uri="{C183D7F6-B498-43B3-948B-1728B52AA6E4}">
                  <adec:decorative xmlns:adec="http://schemas.microsoft.com/office/drawing/2017/decorative" val="1"/>
                </a:ext>
              </a:extLst>
            </p:cNvPr>
            <p:cNvSpPr txBox="1"/>
            <p:nvPr/>
          </p:nvSpPr>
          <p:spPr>
            <a:xfrm>
              <a:off x="8230494" y="5115767"/>
              <a:ext cx="1354858" cy="584775"/>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RDS Standby</a:t>
              </a:r>
            </a:p>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instance</a:t>
              </a:r>
            </a:p>
          </p:txBody>
        </p:sp>
        <p:sp>
          <p:nvSpPr>
            <p:cNvPr id="84" name="Arrow: Right 83">
              <a:extLst>
                <a:ext uri="{FF2B5EF4-FFF2-40B4-BE49-F238E27FC236}">
                  <a16:creationId xmlns:a16="http://schemas.microsoft.com/office/drawing/2014/main" id="{52042024-63B8-478D-AFA9-88335DA7D720}"/>
                </a:ext>
                <a:ext uri="{C183D7F6-B498-43B3-948B-1728B52AA6E4}">
                  <adec:decorative xmlns:adec="http://schemas.microsoft.com/office/drawing/2017/decorative" val="1"/>
                </a:ext>
              </a:extLst>
            </p:cNvPr>
            <p:cNvSpPr/>
            <p:nvPr/>
          </p:nvSpPr>
          <p:spPr>
            <a:xfrm>
              <a:off x="5892800" y="4593365"/>
              <a:ext cx="10541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9F6AC5C8-EC03-4198-9A4E-D0C215C89FCD}"/>
                </a:ext>
                <a:ext uri="{C183D7F6-B498-43B3-948B-1728B52AA6E4}">
                  <adec:decorative xmlns:adec="http://schemas.microsoft.com/office/drawing/2017/decorative" val="1"/>
                </a:ext>
              </a:extLst>
            </p:cNvPr>
            <p:cNvSpPr txBox="1"/>
            <p:nvPr/>
          </p:nvSpPr>
          <p:spPr>
            <a:xfrm>
              <a:off x="5744934" y="4720690"/>
              <a:ext cx="1346844"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Synchronous</a:t>
              </a:r>
            </a:p>
          </p:txBody>
        </p:sp>
        <p:sp>
          <p:nvSpPr>
            <p:cNvPr id="86" name="Rectangle: Rounded Corners 85">
              <a:extLst>
                <a:ext uri="{FF2B5EF4-FFF2-40B4-BE49-F238E27FC236}">
                  <a16:creationId xmlns:a16="http://schemas.microsoft.com/office/drawing/2014/main" id="{83225A90-D51E-45A5-BB1C-4A8AD6D8A580}"/>
                </a:ext>
                <a:ext uri="{C183D7F6-B498-43B3-948B-1728B52AA6E4}">
                  <adec:decorative xmlns:adec="http://schemas.microsoft.com/office/drawing/2017/decorative" val="1"/>
                </a:ext>
              </a:extLst>
            </p:cNvPr>
            <p:cNvSpPr/>
            <p:nvPr/>
          </p:nvSpPr>
          <p:spPr>
            <a:xfrm>
              <a:off x="5163284" y="2781300"/>
              <a:ext cx="483546" cy="430116"/>
            </a:xfrm>
            <a:prstGeom prst="roundRect">
              <a:avLst/>
            </a:prstGeom>
            <a:solidFill>
              <a:schemeClr val="accent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85E66610-0243-4FAC-99CB-CA5CF2035B8E}"/>
                </a:ext>
                <a:ext uri="{C183D7F6-B498-43B3-948B-1728B52AA6E4}">
                  <adec:decorative xmlns:adec="http://schemas.microsoft.com/office/drawing/2017/decorative" val="1"/>
                </a:ext>
              </a:extLst>
            </p:cNvPr>
            <p:cNvSpPr txBox="1"/>
            <p:nvPr/>
          </p:nvSpPr>
          <p:spPr>
            <a:xfrm>
              <a:off x="4808580" y="3386065"/>
              <a:ext cx="1192955"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grpSp>
          <p:nvGrpSpPr>
            <p:cNvPr id="89" name="Group 88">
              <a:extLst>
                <a:ext uri="{FF2B5EF4-FFF2-40B4-BE49-F238E27FC236}">
                  <a16:creationId xmlns:a16="http://schemas.microsoft.com/office/drawing/2014/main" id="{2A1EC45C-80E6-4DAB-87C3-1EC7A74DA832}"/>
                </a:ext>
                <a:ext uri="{C183D7F6-B498-43B3-948B-1728B52AA6E4}">
                  <adec:decorative xmlns:adec="http://schemas.microsoft.com/office/drawing/2017/decorative" val="1"/>
                </a:ext>
              </a:extLst>
            </p:cNvPr>
            <p:cNvGrpSpPr/>
            <p:nvPr/>
          </p:nvGrpSpPr>
          <p:grpSpPr>
            <a:xfrm>
              <a:off x="5088722" y="4477337"/>
              <a:ext cx="640080" cy="640080"/>
              <a:chOff x="5173782" y="4434743"/>
              <a:chExt cx="640080" cy="640080"/>
            </a:xfrm>
          </p:grpSpPr>
          <p:pic>
            <p:nvPicPr>
              <p:cNvPr id="100" name="Graphic 99">
                <a:extLst>
                  <a:ext uri="{FF2B5EF4-FFF2-40B4-BE49-F238E27FC236}">
                    <a16:creationId xmlns:a16="http://schemas.microsoft.com/office/drawing/2014/main" id="{1BEF4BBF-5B49-4193-9EB1-B4D744F9C2C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73782" y="4434743"/>
                <a:ext cx="640080" cy="640080"/>
              </a:xfrm>
              <a:prstGeom prst="rect">
                <a:avLst/>
              </a:prstGeom>
            </p:spPr>
          </p:pic>
          <p:sp>
            <p:nvSpPr>
              <p:cNvPr id="101" name="TextBox 100">
                <a:extLst>
                  <a:ext uri="{FF2B5EF4-FFF2-40B4-BE49-F238E27FC236}">
                    <a16:creationId xmlns:a16="http://schemas.microsoft.com/office/drawing/2014/main" id="{935D8027-30BF-487C-AA87-AF73E7227F59}"/>
                  </a:ext>
                  <a:ext uri="{C183D7F6-B498-43B3-948B-1728B52AA6E4}">
                    <adec:decorative xmlns:adec="http://schemas.microsoft.com/office/drawing/2017/decorative" val="1"/>
                  </a:ext>
                </a:extLst>
              </p:cNvPr>
              <p:cNvSpPr txBox="1"/>
              <p:nvPr/>
            </p:nvSpPr>
            <p:spPr>
              <a:xfrm>
                <a:off x="5317331" y="4656612"/>
                <a:ext cx="352982" cy="338554"/>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M</a:t>
                </a:r>
              </a:p>
            </p:txBody>
          </p:sp>
        </p:grpSp>
        <p:grpSp>
          <p:nvGrpSpPr>
            <p:cNvPr id="90" name="Group 89">
              <a:extLst>
                <a:ext uri="{FF2B5EF4-FFF2-40B4-BE49-F238E27FC236}">
                  <a16:creationId xmlns:a16="http://schemas.microsoft.com/office/drawing/2014/main" id="{4DF481B5-5089-4B8A-B670-86E4273B4FB7}"/>
                </a:ext>
                <a:ext uri="{C183D7F6-B498-43B3-948B-1728B52AA6E4}">
                  <adec:decorative xmlns:adec="http://schemas.microsoft.com/office/drawing/2017/decorative" val="1"/>
                </a:ext>
              </a:extLst>
            </p:cNvPr>
            <p:cNvGrpSpPr/>
            <p:nvPr/>
          </p:nvGrpSpPr>
          <p:grpSpPr>
            <a:xfrm>
              <a:off x="7497450" y="4477337"/>
              <a:ext cx="640080" cy="640080"/>
              <a:chOff x="7008355" y="4443120"/>
              <a:chExt cx="640080" cy="640080"/>
            </a:xfrm>
          </p:grpSpPr>
          <p:pic>
            <p:nvPicPr>
              <p:cNvPr id="98" name="Graphic 97">
                <a:extLst>
                  <a:ext uri="{FF2B5EF4-FFF2-40B4-BE49-F238E27FC236}">
                    <a16:creationId xmlns:a16="http://schemas.microsoft.com/office/drawing/2014/main" id="{63A876FF-6593-443D-AE3E-6F589F3605B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8355" y="4443120"/>
                <a:ext cx="640080" cy="640080"/>
              </a:xfrm>
              <a:prstGeom prst="rect">
                <a:avLst/>
              </a:prstGeom>
            </p:spPr>
          </p:pic>
          <p:sp>
            <p:nvSpPr>
              <p:cNvPr id="99" name="TextBox 98">
                <a:extLst>
                  <a:ext uri="{FF2B5EF4-FFF2-40B4-BE49-F238E27FC236}">
                    <a16:creationId xmlns:a16="http://schemas.microsoft.com/office/drawing/2014/main" id="{86B610C7-4B5C-49DB-8473-ADEF80AD6C0D}"/>
                  </a:ext>
                  <a:ext uri="{C183D7F6-B498-43B3-948B-1728B52AA6E4}">
                    <adec:decorative xmlns:adec="http://schemas.microsoft.com/office/drawing/2017/decorative" val="1"/>
                  </a:ext>
                </a:extLst>
              </p:cNvPr>
              <p:cNvSpPr txBox="1"/>
              <p:nvPr/>
            </p:nvSpPr>
            <p:spPr>
              <a:xfrm>
                <a:off x="7179155" y="4656612"/>
                <a:ext cx="298480"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a:t>
                </a:r>
              </a:p>
            </p:txBody>
          </p:sp>
        </p:grpSp>
        <p:sp>
          <p:nvSpPr>
            <p:cNvPr id="91" name="Rectangle 90">
              <a:extLst>
                <a:ext uri="{FF2B5EF4-FFF2-40B4-BE49-F238E27FC236}">
                  <a16:creationId xmlns:a16="http://schemas.microsoft.com/office/drawing/2014/main" id="{C1CD1D85-BD0B-48DC-B30F-371A7AAA732C}"/>
                </a:ext>
                <a:ext uri="{C183D7F6-B498-43B3-948B-1728B52AA6E4}">
                  <adec:decorative xmlns:adec="http://schemas.microsoft.com/office/drawing/2017/decorative" val="1"/>
                </a:ext>
              </a:extLst>
            </p:cNvPr>
            <p:cNvSpPr/>
            <p:nvPr/>
          </p:nvSpPr>
          <p:spPr>
            <a:xfrm>
              <a:off x="481788" y="1285494"/>
              <a:ext cx="10043539" cy="5029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92" name="Graphic 91">
              <a:extLst>
                <a:ext uri="{FF2B5EF4-FFF2-40B4-BE49-F238E27FC236}">
                  <a16:creationId xmlns:a16="http://schemas.microsoft.com/office/drawing/2014/main" id="{9AF9FB04-BA5E-49A6-8061-E428F129CB0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1789" y="1285494"/>
              <a:ext cx="457200" cy="457200"/>
            </a:xfrm>
            <a:prstGeom prst="rect">
              <a:avLst/>
            </a:prstGeom>
          </p:spPr>
        </p:pic>
        <p:pic>
          <p:nvPicPr>
            <p:cNvPr id="93" name="Graphic 92">
              <a:extLst>
                <a:ext uri="{FF2B5EF4-FFF2-40B4-BE49-F238E27FC236}">
                  <a16:creationId xmlns:a16="http://schemas.microsoft.com/office/drawing/2014/main" id="{D7EC72BC-3CF5-44F8-A28E-6C871B08B43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9617" y="2026835"/>
              <a:ext cx="457200" cy="457200"/>
            </a:xfrm>
            <a:prstGeom prst="rect">
              <a:avLst/>
            </a:prstGeom>
          </p:spPr>
        </p:pic>
        <p:pic>
          <p:nvPicPr>
            <p:cNvPr id="94" name="Graphic 93">
              <a:extLst>
                <a:ext uri="{FF2B5EF4-FFF2-40B4-BE49-F238E27FC236}">
                  <a16:creationId xmlns:a16="http://schemas.microsoft.com/office/drawing/2014/main" id="{77DA19CB-5499-420B-8431-5DB628CEAE6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73417" y="2232916"/>
              <a:ext cx="457200" cy="457200"/>
            </a:xfrm>
            <a:prstGeom prst="rect">
              <a:avLst/>
            </a:prstGeom>
          </p:spPr>
        </p:pic>
        <p:pic>
          <p:nvPicPr>
            <p:cNvPr id="95" name="Graphic 94">
              <a:extLst>
                <a:ext uri="{FF2B5EF4-FFF2-40B4-BE49-F238E27FC236}">
                  <a16:creationId xmlns:a16="http://schemas.microsoft.com/office/drawing/2014/main" id="{03DB0D71-EE19-48A3-9CAB-99FD3B770AA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90567" y="4087465"/>
              <a:ext cx="457200" cy="457200"/>
            </a:xfrm>
            <a:prstGeom prst="rect">
              <a:avLst/>
            </a:prstGeom>
          </p:spPr>
        </p:pic>
        <p:pic>
          <p:nvPicPr>
            <p:cNvPr id="96" name="Graphic 95">
              <a:extLst>
                <a:ext uri="{FF2B5EF4-FFF2-40B4-BE49-F238E27FC236}">
                  <a16:creationId xmlns:a16="http://schemas.microsoft.com/office/drawing/2014/main" id="{39808C51-C401-426E-8DBA-E3CB74B3768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85626" y="4087465"/>
              <a:ext cx="457200" cy="457200"/>
            </a:xfrm>
            <a:prstGeom prst="rect">
              <a:avLst/>
            </a:prstGeom>
          </p:spPr>
        </p:pic>
        <p:sp>
          <p:nvSpPr>
            <p:cNvPr id="97" name="Rectangle 96">
              <a:extLst>
                <a:ext uri="{FF2B5EF4-FFF2-40B4-BE49-F238E27FC236}">
                  <a16:creationId xmlns:a16="http://schemas.microsoft.com/office/drawing/2014/main" id="{368E34BC-0016-478D-ACAA-D4CD50491A90}"/>
                </a:ext>
                <a:ext uri="{C183D7F6-B498-43B3-948B-1728B52AA6E4}">
                  <adec:decorative xmlns:adec="http://schemas.microsoft.com/office/drawing/2017/decorative" val="1"/>
                </a:ext>
              </a:extLst>
            </p:cNvPr>
            <p:cNvSpPr/>
            <p:nvPr/>
          </p:nvSpPr>
          <p:spPr>
            <a:xfrm>
              <a:off x="1800524" y="2023222"/>
              <a:ext cx="8503920" cy="393123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a:t>
              </a:r>
            </a:p>
          </p:txBody>
        </p:sp>
      </p:grpSp>
      <p:cxnSp>
        <p:nvCxnSpPr>
          <p:cNvPr id="7" name="Elbow Connector 6">
            <a:extLst>
              <a:ext uri="{FF2B5EF4-FFF2-40B4-BE49-F238E27FC236}">
                <a16:creationId xmlns:a16="http://schemas.microsoft.com/office/drawing/2014/main" id="{F0C9EF6E-F7B5-0571-1DDE-2A52AE4D9600}"/>
              </a:ext>
              <a:ext uri="{C183D7F6-B498-43B3-948B-1728B52AA6E4}">
                <adec:decorative xmlns:adec="http://schemas.microsoft.com/office/drawing/2017/decorative" val="1"/>
              </a:ext>
            </a:extLst>
          </p:cNvPr>
          <p:cNvCxnSpPr>
            <a:cxnSpLocks/>
          </p:cNvCxnSpPr>
          <p:nvPr/>
        </p:nvCxnSpPr>
        <p:spPr>
          <a:xfrm rot="16200000" flipH="1">
            <a:off x="6507318" y="3214802"/>
            <a:ext cx="1072758" cy="20923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2342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982DF9-58B1-42B3-91FD-F31367E1F07D}"/>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15</a:t>
            </a:fld>
            <a:endParaRPr lang="en-US"/>
          </a:p>
        </p:txBody>
      </p:sp>
      <p:sp>
        <p:nvSpPr>
          <p:cNvPr id="3" name="Title 2"/>
          <p:cNvSpPr>
            <a:spLocks noGrp="1"/>
          </p:cNvSpPr>
          <p:nvPr>
            <p:ph type="title"/>
          </p:nvPr>
        </p:nvSpPr>
        <p:spPr/>
        <p:txBody>
          <a:bodyPr/>
          <a:lstStyle/>
          <a:p>
            <a:r>
              <a:rPr lang="en-US"/>
              <a:t>Amazon RDS read replicas</a:t>
            </a:r>
          </a:p>
        </p:txBody>
      </p:sp>
      <p:sp>
        <p:nvSpPr>
          <p:cNvPr id="5" name="Content Placeholder 4"/>
          <p:cNvSpPr>
            <a:spLocks noGrp="1"/>
          </p:cNvSpPr>
          <p:nvPr>
            <p:ph sz="quarter" idx="21"/>
          </p:nvPr>
        </p:nvSpPr>
        <p:spPr>
          <a:xfrm>
            <a:off x="237744" y="1143000"/>
            <a:ext cx="5934456" cy="4910328"/>
          </a:xfrm>
        </p:spPr>
        <p:txBody>
          <a:bodyPr/>
          <a:lstStyle/>
          <a:p>
            <a:pPr marL="0" indent="0">
              <a:buNone/>
            </a:pPr>
            <a:r>
              <a:rPr lang="en-US" b="1"/>
              <a:t>Features</a:t>
            </a:r>
          </a:p>
          <a:p>
            <a:r>
              <a:rPr lang="en-US"/>
              <a:t>Offers asynchronous replication </a:t>
            </a:r>
          </a:p>
          <a:p>
            <a:r>
              <a:rPr lang="en-US"/>
              <a:t>Can be promoted to primary if needed</a:t>
            </a:r>
          </a:p>
          <a:p>
            <a:pPr marL="0" indent="0">
              <a:buNone/>
            </a:pPr>
            <a:endParaRPr lang="en-US"/>
          </a:p>
          <a:p>
            <a:pPr marL="0" indent="0">
              <a:buNone/>
            </a:pPr>
            <a:r>
              <a:rPr lang="en-US" b="1"/>
              <a:t>Functionality</a:t>
            </a:r>
          </a:p>
          <a:p>
            <a:r>
              <a:rPr lang="en-US"/>
              <a:t>Use for read-heavy database workloads</a:t>
            </a:r>
          </a:p>
          <a:p>
            <a:r>
              <a:rPr lang="en-US"/>
              <a:t>Offload read queries</a:t>
            </a:r>
          </a:p>
        </p:txBody>
      </p:sp>
      <p:grpSp>
        <p:nvGrpSpPr>
          <p:cNvPr id="63" name="Group 62" descr="Amazon RDS instance with read replica in VPC private subnet.">
            <a:extLst>
              <a:ext uri="{FF2B5EF4-FFF2-40B4-BE49-F238E27FC236}">
                <a16:creationId xmlns:a16="http://schemas.microsoft.com/office/drawing/2014/main" id="{DAB7EDA7-FAAE-41ED-9DCD-EE5F3D5811F6}"/>
              </a:ext>
            </a:extLst>
          </p:cNvPr>
          <p:cNvGrpSpPr/>
          <p:nvPr/>
        </p:nvGrpSpPr>
        <p:grpSpPr>
          <a:xfrm>
            <a:off x="5899867" y="1285494"/>
            <a:ext cx="5930383" cy="4943278"/>
            <a:chOff x="5899867" y="1285494"/>
            <a:chExt cx="5930383" cy="4943278"/>
          </a:xfrm>
        </p:grpSpPr>
        <p:sp>
          <p:nvSpPr>
            <p:cNvPr id="49" name="Rectangle 48">
              <a:extLst>
                <a:ext uri="{FF2B5EF4-FFF2-40B4-BE49-F238E27FC236}">
                  <a16:creationId xmlns:a16="http://schemas.microsoft.com/office/drawing/2014/main" id="{9883898F-CE37-4DDA-A5CF-C46C16214581}"/>
                </a:ext>
                <a:ext uri="{C183D7F6-B498-43B3-948B-1728B52AA6E4}">
                  <adec:decorative xmlns:adec="http://schemas.microsoft.com/office/drawing/2017/decorative" val="1"/>
                </a:ext>
              </a:extLst>
            </p:cNvPr>
            <p:cNvSpPr/>
            <p:nvPr/>
          </p:nvSpPr>
          <p:spPr>
            <a:xfrm>
              <a:off x="7426379" y="4012079"/>
              <a:ext cx="3657600" cy="172095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50" name="Rectangle 49">
              <a:extLst>
                <a:ext uri="{FF2B5EF4-FFF2-40B4-BE49-F238E27FC236}">
                  <a16:creationId xmlns:a16="http://schemas.microsoft.com/office/drawing/2014/main" id="{C2DCD6A6-7E5F-47E6-B1D0-4402E826C980}"/>
                </a:ext>
                <a:ext uri="{C183D7F6-B498-43B3-948B-1728B52AA6E4}">
                  <adec:decorative xmlns:adec="http://schemas.microsoft.com/office/drawing/2017/decorative" val="1"/>
                </a:ext>
              </a:extLst>
            </p:cNvPr>
            <p:cNvSpPr/>
            <p:nvPr/>
          </p:nvSpPr>
          <p:spPr>
            <a:xfrm>
              <a:off x="7426378" y="2310870"/>
              <a:ext cx="36576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a:t>
              </a:r>
            </a:p>
          </p:txBody>
        </p:sp>
        <p:sp>
          <p:nvSpPr>
            <p:cNvPr id="25" name="Rectangle 24">
              <a:extLst>
                <a:ext uri="{FF2B5EF4-FFF2-40B4-BE49-F238E27FC236}">
                  <a16:creationId xmlns:a16="http://schemas.microsoft.com/office/drawing/2014/main" id="{B23C1165-98D8-43BC-8444-1D1E06F5C4F4}"/>
                </a:ext>
                <a:ext uri="{C183D7F6-B498-43B3-948B-1728B52AA6E4}">
                  <adec:decorative xmlns:adec="http://schemas.microsoft.com/office/drawing/2017/decorative" val="1"/>
                </a:ext>
              </a:extLst>
            </p:cNvPr>
            <p:cNvSpPr/>
            <p:nvPr/>
          </p:nvSpPr>
          <p:spPr>
            <a:xfrm>
              <a:off x="7184979" y="1626946"/>
              <a:ext cx="4106797" cy="436427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3"/>
                  </a:solidFill>
                </a:rPr>
                <a:t>Availability Zone </a:t>
              </a:r>
            </a:p>
          </p:txBody>
        </p:sp>
        <p:sp>
          <p:nvSpPr>
            <p:cNvPr id="37" name="TextBox 36">
              <a:extLst>
                <a:ext uri="{FF2B5EF4-FFF2-40B4-BE49-F238E27FC236}">
                  <a16:creationId xmlns:a16="http://schemas.microsoft.com/office/drawing/2014/main" id="{6B1D92ED-4F16-4EEC-B3C2-60646E4EAD79}"/>
                </a:ext>
                <a:ext uri="{C183D7F6-B498-43B3-948B-1728B52AA6E4}">
                  <adec:decorative xmlns:adec="http://schemas.microsoft.com/office/drawing/2017/decorative" val="1"/>
                </a:ext>
              </a:extLst>
            </p:cNvPr>
            <p:cNvSpPr txBox="1"/>
            <p:nvPr/>
          </p:nvSpPr>
          <p:spPr>
            <a:xfrm>
              <a:off x="7507637" y="3255197"/>
              <a:ext cx="1513305" cy="338554"/>
            </a:xfrm>
            <a:prstGeom prst="rect">
              <a:avLst/>
            </a:prstGeom>
            <a:noFill/>
          </p:spPr>
          <p:txBody>
            <a:bodyPr wrap="square" rtlCol="0">
              <a:spAutoFit/>
            </a:bodyPr>
            <a:lstStyle/>
            <a:p>
              <a:pPr algn="ctr"/>
              <a:r>
                <a:rPr lang="en-US" sz="1600"/>
                <a:t>Amazon EC2</a:t>
              </a:r>
            </a:p>
          </p:txBody>
        </p:sp>
        <p:pic>
          <p:nvPicPr>
            <p:cNvPr id="38" name="Graphic 37">
              <a:extLst>
                <a:ext uri="{FF2B5EF4-FFF2-40B4-BE49-F238E27FC236}">
                  <a16:creationId xmlns:a16="http://schemas.microsoft.com/office/drawing/2014/main" id="{3DBC4927-EF3A-4716-BDD2-74A159FE966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9495" y="2752243"/>
              <a:ext cx="483546" cy="483546"/>
            </a:xfrm>
            <a:prstGeom prst="rect">
              <a:avLst/>
            </a:prstGeom>
          </p:spPr>
        </p:pic>
        <p:sp>
          <p:nvSpPr>
            <p:cNvPr id="39" name="Rectangle: Rounded Corners 38">
              <a:extLst>
                <a:ext uri="{FF2B5EF4-FFF2-40B4-BE49-F238E27FC236}">
                  <a16:creationId xmlns:a16="http://schemas.microsoft.com/office/drawing/2014/main" id="{6616C4CA-1643-46EC-BF32-AAC7A67DB322}"/>
                </a:ext>
                <a:ext uri="{C183D7F6-B498-43B3-948B-1728B52AA6E4}">
                  <adec:decorative xmlns:adec="http://schemas.microsoft.com/office/drawing/2017/decorative" val="1"/>
                </a:ext>
              </a:extLst>
            </p:cNvPr>
            <p:cNvSpPr/>
            <p:nvPr/>
          </p:nvSpPr>
          <p:spPr>
            <a:xfrm>
              <a:off x="9799237" y="2781300"/>
              <a:ext cx="483546" cy="4301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318780-AE9A-4373-BC36-CA0E8BFFDE76}"/>
                </a:ext>
                <a:ext uri="{C183D7F6-B498-43B3-948B-1728B52AA6E4}">
                  <adec:decorative xmlns:adec="http://schemas.microsoft.com/office/drawing/2017/decorative" val="1"/>
                </a:ext>
              </a:extLst>
            </p:cNvPr>
            <p:cNvSpPr txBox="1"/>
            <p:nvPr/>
          </p:nvSpPr>
          <p:spPr>
            <a:xfrm>
              <a:off x="9444533" y="3255197"/>
              <a:ext cx="1192955"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sp>
          <p:nvSpPr>
            <p:cNvPr id="43" name="TextBox 42">
              <a:extLst>
                <a:ext uri="{FF2B5EF4-FFF2-40B4-BE49-F238E27FC236}">
                  <a16:creationId xmlns:a16="http://schemas.microsoft.com/office/drawing/2014/main" id="{8BDA0F46-6893-4C2F-9419-E683F32404DF}"/>
                </a:ext>
                <a:ext uri="{C183D7F6-B498-43B3-948B-1728B52AA6E4}">
                  <adec:decorative xmlns:adec="http://schemas.microsoft.com/office/drawing/2017/decorative" val="1"/>
                </a:ext>
              </a:extLst>
            </p:cNvPr>
            <p:cNvSpPr txBox="1"/>
            <p:nvPr/>
          </p:nvSpPr>
          <p:spPr>
            <a:xfrm>
              <a:off x="7756222" y="5138482"/>
              <a:ext cx="1741310" cy="584775"/>
            </a:xfrm>
            <a:prstGeom prst="rect">
              <a:avLst/>
            </a:prstGeom>
            <a:noFill/>
          </p:spPr>
          <p:txBody>
            <a:bodyPr wrap="square" rtlCol="0">
              <a:spAutoFit/>
            </a:bodyPr>
            <a:lstStyle/>
            <a:p>
              <a:pPr algn="ctr"/>
              <a:r>
                <a:rPr lang="en-US" sz="1600"/>
                <a:t>Amazon RDS </a:t>
              </a:r>
            </a:p>
            <a:p>
              <a:pPr algn="ctr"/>
              <a:r>
                <a:rPr lang="en-US" sz="1600"/>
                <a:t>primary instance</a:t>
              </a:r>
            </a:p>
          </p:txBody>
        </p:sp>
        <p:pic>
          <p:nvPicPr>
            <p:cNvPr id="45" name="Graphic 44">
              <a:extLst>
                <a:ext uri="{FF2B5EF4-FFF2-40B4-BE49-F238E27FC236}">
                  <a16:creationId xmlns:a16="http://schemas.microsoft.com/office/drawing/2014/main" id="{856DFFEE-4FFC-4A8C-9F0F-8CD49E494C2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6837" y="4499988"/>
              <a:ext cx="640080" cy="640080"/>
            </a:xfrm>
            <a:prstGeom prst="rect">
              <a:avLst/>
            </a:prstGeom>
          </p:spPr>
        </p:pic>
        <p:sp>
          <p:nvSpPr>
            <p:cNvPr id="15" name="TextBox 14">
              <a:extLst>
                <a:ext uri="{FF2B5EF4-FFF2-40B4-BE49-F238E27FC236}">
                  <a16:creationId xmlns:a16="http://schemas.microsoft.com/office/drawing/2014/main" id="{D93409AD-3DC1-4DB5-AB02-6A1621007926}"/>
                </a:ext>
                <a:ext uri="{C183D7F6-B498-43B3-948B-1728B52AA6E4}">
                  <adec:decorative xmlns:adec="http://schemas.microsoft.com/office/drawing/2017/decorative" val="1"/>
                </a:ext>
              </a:extLst>
            </p:cNvPr>
            <p:cNvSpPr txBox="1"/>
            <p:nvPr/>
          </p:nvSpPr>
          <p:spPr>
            <a:xfrm>
              <a:off x="8488665" y="4627783"/>
              <a:ext cx="261509" cy="523220"/>
            </a:xfrm>
            <a:prstGeom prst="rect">
              <a:avLst/>
            </a:prstGeom>
            <a:noFill/>
          </p:spPr>
          <p:txBody>
            <a:bodyPr wrap="squar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P</a:t>
              </a:r>
            </a:p>
          </p:txBody>
        </p:sp>
        <p:sp>
          <p:nvSpPr>
            <p:cNvPr id="17" name="Arrow: Right 16">
              <a:extLst>
                <a:ext uri="{FF2B5EF4-FFF2-40B4-BE49-F238E27FC236}">
                  <a16:creationId xmlns:a16="http://schemas.microsoft.com/office/drawing/2014/main" id="{37329C6F-081A-48EC-8568-8B51B2D45782}"/>
                </a:ext>
                <a:ext uri="{C183D7F6-B498-43B3-948B-1728B52AA6E4}">
                  <adec:decorative xmlns:adec="http://schemas.microsoft.com/office/drawing/2017/decorative" val="1"/>
                </a:ext>
              </a:extLst>
            </p:cNvPr>
            <p:cNvSpPr/>
            <p:nvPr/>
          </p:nvSpPr>
          <p:spPr>
            <a:xfrm>
              <a:off x="8971489" y="4573013"/>
              <a:ext cx="842684" cy="325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F8318976-D6DD-44DA-960E-FA758D05E35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05412" y="4490463"/>
              <a:ext cx="640080" cy="640080"/>
            </a:xfrm>
            <a:prstGeom prst="rect">
              <a:avLst/>
            </a:prstGeom>
          </p:spPr>
        </p:pic>
        <p:sp>
          <p:nvSpPr>
            <p:cNvPr id="16" name="TextBox 15">
              <a:extLst>
                <a:ext uri="{FF2B5EF4-FFF2-40B4-BE49-F238E27FC236}">
                  <a16:creationId xmlns:a16="http://schemas.microsoft.com/office/drawing/2014/main" id="{0E157497-D4D7-4516-8609-AED7A9E10952}"/>
                </a:ext>
                <a:ext uri="{C183D7F6-B498-43B3-948B-1728B52AA6E4}">
                  <adec:decorative xmlns:adec="http://schemas.microsoft.com/office/drawing/2017/decorative" val="1"/>
                </a:ext>
              </a:extLst>
            </p:cNvPr>
            <p:cNvSpPr txBox="1"/>
            <p:nvPr/>
          </p:nvSpPr>
          <p:spPr>
            <a:xfrm>
              <a:off x="9927321" y="4593917"/>
              <a:ext cx="396262"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R</a:t>
              </a:r>
            </a:p>
          </p:txBody>
        </p:sp>
        <p:sp>
          <p:nvSpPr>
            <p:cNvPr id="47" name="TextBox 46">
              <a:extLst>
                <a:ext uri="{FF2B5EF4-FFF2-40B4-BE49-F238E27FC236}">
                  <a16:creationId xmlns:a16="http://schemas.microsoft.com/office/drawing/2014/main" id="{44D1DB83-234E-46CD-B618-79B6D53D70E4}"/>
                </a:ext>
                <a:ext uri="{C183D7F6-B498-43B3-948B-1728B52AA6E4}">
                  <adec:decorative xmlns:adec="http://schemas.microsoft.com/office/drawing/2017/decorative" val="1"/>
                </a:ext>
              </a:extLst>
            </p:cNvPr>
            <p:cNvSpPr txBox="1"/>
            <p:nvPr/>
          </p:nvSpPr>
          <p:spPr>
            <a:xfrm>
              <a:off x="9254797" y="5154399"/>
              <a:ext cx="1741310" cy="584775"/>
            </a:xfrm>
            <a:prstGeom prst="rect">
              <a:avLst/>
            </a:prstGeom>
            <a:noFill/>
          </p:spPr>
          <p:txBody>
            <a:bodyPr wrap="square" rtlCol="0">
              <a:spAutoFit/>
            </a:bodyPr>
            <a:lstStyle/>
            <a:p>
              <a:pPr algn="ctr"/>
              <a:r>
                <a:rPr lang="en-US" sz="1600"/>
                <a:t> Read replica </a:t>
              </a:r>
            </a:p>
            <a:p>
              <a:pPr algn="ctr"/>
              <a:r>
                <a:rPr lang="en-US" sz="1600"/>
                <a:t>instance</a:t>
              </a:r>
            </a:p>
          </p:txBody>
        </p:sp>
        <p:cxnSp>
          <p:nvCxnSpPr>
            <p:cNvPr id="52" name="Straight Arrow Connector 51">
              <a:extLst>
                <a:ext uri="{FF2B5EF4-FFF2-40B4-BE49-F238E27FC236}">
                  <a16:creationId xmlns:a16="http://schemas.microsoft.com/office/drawing/2014/main" id="{FD47DE30-5372-41DC-965F-2F61FE26FEAA}"/>
                </a:ext>
                <a:ext uri="{C183D7F6-B498-43B3-948B-1728B52AA6E4}">
                  <adec:decorative xmlns:adec="http://schemas.microsoft.com/office/drawing/2017/decorative" val="1"/>
                </a:ext>
              </a:extLst>
            </p:cNvPr>
            <p:cNvCxnSpPr>
              <a:cxnSpLocks/>
              <a:endCxn id="46" idx="0"/>
            </p:cNvCxnSpPr>
            <p:nvPr/>
          </p:nvCxnSpPr>
          <p:spPr>
            <a:xfrm>
              <a:off x="10125452" y="3593751"/>
              <a:ext cx="0" cy="8967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26A96DB-D251-43C9-B1FD-E2AF8297945E}"/>
                </a:ext>
                <a:ext uri="{C183D7F6-B498-43B3-948B-1728B52AA6E4}">
                  <adec:decorative xmlns:adec="http://schemas.microsoft.com/office/drawing/2017/decorative" val="1"/>
                </a:ext>
              </a:extLst>
            </p:cNvPr>
            <p:cNvSpPr/>
            <p:nvPr/>
          </p:nvSpPr>
          <p:spPr>
            <a:xfrm>
              <a:off x="5899867" y="1285494"/>
              <a:ext cx="5930383" cy="494327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34" name="Graphic 33">
              <a:extLst>
                <a:ext uri="{FF2B5EF4-FFF2-40B4-BE49-F238E27FC236}">
                  <a16:creationId xmlns:a16="http://schemas.microsoft.com/office/drawing/2014/main" id="{26ED7F5A-FC0B-49C7-AB80-0CC09F14632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99868" y="1285494"/>
              <a:ext cx="457200" cy="457200"/>
            </a:xfrm>
            <a:prstGeom prst="rect">
              <a:avLst/>
            </a:prstGeom>
          </p:spPr>
        </p:pic>
        <p:sp>
          <p:nvSpPr>
            <p:cNvPr id="42" name="Rectangle 41">
              <a:extLst>
                <a:ext uri="{FF2B5EF4-FFF2-40B4-BE49-F238E27FC236}">
                  <a16:creationId xmlns:a16="http://schemas.microsoft.com/office/drawing/2014/main" id="{24F6D194-6A18-4725-B874-95CE93F70725}"/>
                </a:ext>
                <a:ext uri="{C183D7F6-B498-43B3-948B-1728B52AA6E4}">
                  <adec:decorative xmlns:adec="http://schemas.microsoft.com/office/drawing/2017/decorative" val="1"/>
                </a:ext>
              </a:extLst>
            </p:cNvPr>
            <p:cNvSpPr/>
            <p:nvPr/>
          </p:nvSpPr>
          <p:spPr>
            <a:xfrm>
              <a:off x="6456682" y="1999932"/>
              <a:ext cx="5090275" cy="378417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a:t>
              </a:r>
            </a:p>
          </p:txBody>
        </p:sp>
        <p:pic>
          <p:nvPicPr>
            <p:cNvPr id="44" name="Graphic 43">
              <a:extLst>
                <a:ext uri="{FF2B5EF4-FFF2-40B4-BE49-F238E27FC236}">
                  <a16:creationId xmlns:a16="http://schemas.microsoft.com/office/drawing/2014/main" id="{67C8948D-6E8A-4072-B69A-DA5A2E9AE5D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6683" y="1999933"/>
              <a:ext cx="457200" cy="457200"/>
            </a:xfrm>
            <a:prstGeom prst="rect">
              <a:avLst/>
            </a:prstGeom>
          </p:spPr>
        </p:pic>
        <p:pic>
          <p:nvPicPr>
            <p:cNvPr id="51" name="Graphic 50">
              <a:extLst>
                <a:ext uri="{FF2B5EF4-FFF2-40B4-BE49-F238E27FC236}">
                  <a16:creationId xmlns:a16="http://schemas.microsoft.com/office/drawing/2014/main" id="{023C3154-C2DF-4028-8A78-6F60860483E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26379" y="2308511"/>
              <a:ext cx="457200" cy="457200"/>
            </a:xfrm>
            <a:prstGeom prst="rect">
              <a:avLst/>
            </a:prstGeom>
          </p:spPr>
        </p:pic>
        <p:pic>
          <p:nvPicPr>
            <p:cNvPr id="53" name="Graphic 52">
              <a:extLst>
                <a:ext uri="{FF2B5EF4-FFF2-40B4-BE49-F238E27FC236}">
                  <a16:creationId xmlns:a16="http://schemas.microsoft.com/office/drawing/2014/main" id="{75B4558D-2DCE-40FF-80DB-91CD868767B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6379" y="4009720"/>
              <a:ext cx="457200" cy="457200"/>
            </a:xfrm>
            <a:prstGeom prst="rect">
              <a:avLst/>
            </a:prstGeom>
          </p:spPr>
        </p:pic>
      </p:grpSp>
      <p:cxnSp>
        <p:nvCxnSpPr>
          <p:cNvPr id="8" name="Elbow Connector 7">
            <a:extLst>
              <a:ext uri="{FF2B5EF4-FFF2-40B4-BE49-F238E27FC236}">
                <a16:creationId xmlns:a16="http://schemas.microsoft.com/office/drawing/2014/main" id="{D283F7C9-DC54-35E9-47C2-BD46321485DB}"/>
              </a:ext>
              <a:ext uri="{C183D7F6-B498-43B3-948B-1728B52AA6E4}">
                <adec:decorative xmlns:adec="http://schemas.microsoft.com/office/drawing/2017/decorative" val="1"/>
              </a:ext>
            </a:extLst>
          </p:cNvPr>
          <p:cNvCxnSpPr>
            <a:cxnSpLocks/>
            <a:stCxn id="13" idx="2"/>
            <a:endCxn id="45" idx="0"/>
          </p:cNvCxnSpPr>
          <p:nvPr/>
        </p:nvCxnSpPr>
        <p:spPr>
          <a:xfrm rot="5400000">
            <a:off x="8880826" y="3339802"/>
            <a:ext cx="906237" cy="1414134"/>
          </a:xfrm>
          <a:prstGeom prst="bentConnector3">
            <a:avLst>
              <a:gd name="adj1" fmla="val 4159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8821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58299E-6DCE-4A9B-A578-AE31FF769C2D}"/>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16</a:t>
            </a:fld>
            <a:endParaRPr lang="en-US"/>
          </a:p>
        </p:txBody>
      </p:sp>
      <p:sp>
        <p:nvSpPr>
          <p:cNvPr id="3" name="Title 2"/>
          <p:cNvSpPr>
            <a:spLocks noGrp="1"/>
          </p:cNvSpPr>
          <p:nvPr>
            <p:ph type="title"/>
          </p:nvPr>
        </p:nvSpPr>
        <p:spPr/>
        <p:txBody>
          <a:bodyPr/>
          <a:lstStyle/>
          <a:p>
            <a:r>
              <a:rPr lang="en-US"/>
              <a:t>Use cases</a:t>
            </a:r>
          </a:p>
        </p:txBody>
      </p:sp>
      <p:graphicFrame>
        <p:nvGraphicFramePr>
          <p:cNvPr id="2" name="Table 1" descr="Chart showing three different use cases for RDS: Web and mobile applications, E-commerce applications, and Mobile and online games."/>
          <p:cNvGraphicFramePr>
            <a:graphicFrameLocks noGrp="1"/>
          </p:cNvGraphicFramePr>
          <p:nvPr>
            <p:extLst>
              <p:ext uri="{D42A27DB-BD31-4B8C-83A1-F6EECF244321}">
                <p14:modId xmlns:p14="http://schemas.microsoft.com/office/powerpoint/2010/main" val="4218016576"/>
              </p:ext>
            </p:extLst>
          </p:nvPr>
        </p:nvGraphicFramePr>
        <p:xfrm>
          <a:off x="655092" y="1419368"/>
          <a:ext cx="10698708" cy="5012964"/>
        </p:xfrm>
        <a:graphic>
          <a:graphicData uri="http://schemas.openxmlformats.org/drawingml/2006/table">
            <a:tbl>
              <a:tblPr firstRow="1" bandRow="1">
                <a:tableStyleId>{22838BEF-8BB2-4498-84A7-C5851F593DF1}</a:tableStyleId>
              </a:tblPr>
              <a:tblGrid>
                <a:gridCol w="5349354">
                  <a:extLst>
                    <a:ext uri="{9D8B030D-6E8A-4147-A177-3AD203B41FA5}">
                      <a16:colId xmlns:a16="http://schemas.microsoft.com/office/drawing/2014/main" val="865783742"/>
                    </a:ext>
                  </a:extLst>
                </a:gridCol>
                <a:gridCol w="5349354">
                  <a:extLst>
                    <a:ext uri="{9D8B030D-6E8A-4147-A177-3AD203B41FA5}">
                      <a16:colId xmlns:a16="http://schemas.microsoft.com/office/drawing/2014/main" val="3410874839"/>
                    </a:ext>
                  </a:extLst>
                </a:gridCol>
              </a:tblGrid>
              <a:tr h="1670988">
                <a:tc>
                  <a:txBody>
                    <a:bodyPr/>
                    <a:lstStyle/>
                    <a:p>
                      <a:r>
                        <a:rPr lang="en-US" sz="2800" b="1">
                          <a:latin typeface="Amazon Ember Light" panose="020B0403020204020204" pitchFamily="34" charset="0"/>
                          <a:ea typeface="Amazon Ember Light" panose="020B0403020204020204" pitchFamily="34" charset="0"/>
                          <a:cs typeface="Amazon Ember Light" panose="020B0403020204020204" pitchFamily="34" charset="0"/>
                        </a:rPr>
                        <a:t>Web and mobile applications</a:t>
                      </a:r>
                    </a:p>
                  </a:txBody>
                  <a:tcPr anchor="ctr"/>
                </a:tc>
                <a:tc>
                  <a:txBody>
                    <a:bodyPr/>
                    <a:lstStyle/>
                    <a:p>
                      <a:pPr marL="285750" indent="-285750">
                        <a:buFont typeface="Wingdings" panose="05000000000000000000" pitchFamily="2" charset="2"/>
                        <a:buChar char="ü"/>
                      </a:pPr>
                      <a:r>
                        <a:rPr lang="en-US" sz="2800" b="0">
                          <a:latin typeface="Amazon Ember Light" panose="020B0403020204020204" pitchFamily="34" charset="0"/>
                          <a:ea typeface="Amazon Ember Light" panose="020B0403020204020204" pitchFamily="34" charset="0"/>
                          <a:cs typeface="Amazon Ember Light" panose="020B0403020204020204" pitchFamily="34" charset="0"/>
                        </a:rPr>
                        <a:t> High</a:t>
                      </a:r>
                      <a:r>
                        <a:rPr lang="en-US" sz="2800" b="0" baseline="0">
                          <a:latin typeface="Amazon Ember Light" panose="020B0403020204020204" pitchFamily="34" charset="0"/>
                          <a:ea typeface="Amazon Ember Light" panose="020B0403020204020204" pitchFamily="34" charset="0"/>
                          <a:cs typeface="Amazon Ember Light" panose="020B0403020204020204" pitchFamily="34" charset="0"/>
                        </a:rPr>
                        <a:t> throughput</a:t>
                      </a:r>
                    </a:p>
                    <a:p>
                      <a:pPr marL="285750" indent="-285750">
                        <a:buFont typeface="Wingdings" panose="05000000000000000000" pitchFamily="2" charset="2"/>
                        <a:buChar char="ü"/>
                      </a:pPr>
                      <a:r>
                        <a:rPr lang="en-US" sz="2800" b="0" baseline="0">
                          <a:latin typeface="Amazon Ember Light" panose="020B0403020204020204" pitchFamily="34" charset="0"/>
                          <a:ea typeface="Amazon Ember Light" panose="020B0403020204020204" pitchFamily="34" charset="0"/>
                          <a:cs typeface="Amazon Ember Light" panose="020B0403020204020204" pitchFamily="34" charset="0"/>
                        </a:rPr>
                        <a:t> Massive storage scalability</a:t>
                      </a:r>
                    </a:p>
                    <a:p>
                      <a:pPr marL="285750" indent="-285750">
                        <a:buFont typeface="Wingdings" panose="05000000000000000000" pitchFamily="2" charset="2"/>
                        <a:buChar char="ü"/>
                      </a:pPr>
                      <a:r>
                        <a:rPr lang="en-US" sz="2800" b="0" baseline="0">
                          <a:latin typeface="Amazon Ember Light" panose="020B0403020204020204" pitchFamily="34" charset="0"/>
                          <a:ea typeface="Amazon Ember Light" panose="020B0403020204020204" pitchFamily="34" charset="0"/>
                          <a:cs typeface="Amazon Ember Light" panose="020B0403020204020204" pitchFamily="34" charset="0"/>
                        </a:rPr>
                        <a:t> High availability</a:t>
                      </a:r>
                      <a:endParaRPr lang="en-US" sz="2800" b="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val="1282757818"/>
                  </a:ext>
                </a:extLst>
              </a:tr>
              <a:tr h="1670988">
                <a:tc>
                  <a:txBody>
                    <a:bodyPr/>
                    <a:lstStyle/>
                    <a:p>
                      <a:r>
                        <a:rPr lang="en-US" sz="2800" b="1">
                          <a:latin typeface="Amazon Ember Light" panose="020B0403020204020204" pitchFamily="34" charset="0"/>
                          <a:ea typeface="Amazon Ember Light" panose="020B0403020204020204" pitchFamily="34" charset="0"/>
                          <a:cs typeface="Amazon Ember Light" panose="020B0403020204020204" pitchFamily="34" charset="0"/>
                        </a:rPr>
                        <a:t>Ecommerce applications</a:t>
                      </a:r>
                    </a:p>
                  </a:txBody>
                  <a:tcPr anchor="ctr"/>
                </a:tc>
                <a:tc>
                  <a:txBody>
                    <a:bodyPr/>
                    <a:lstStyle/>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Low-cost database</a:t>
                      </a:r>
                    </a:p>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Data security</a:t>
                      </a:r>
                    </a:p>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Fully managed solution</a:t>
                      </a:r>
                    </a:p>
                  </a:txBody>
                  <a:tcPr anchor="ctr"/>
                </a:tc>
                <a:extLst>
                  <a:ext uri="{0D108BD9-81ED-4DB2-BD59-A6C34878D82A}">
                    <a16:rowId xmlns:a16="http://schemas.microsoft.com/office/drawing/2014/main" val="612607100"/>
                  </a:ext>
                </a:extLst>
              </a:tr>
              <a:tr h="1670988">
                <a:tc>
                  <a:txBody>
                    <a:bodyPr/>
                    <a:lstStyle/>
                    <a:p>
                      <a:r>
                        <a:rPr lang="en-US" sz="2800" b="1">
                          <a:latin typeface="Amazon Ember Light" panose="020B0403020204020204" pitchFamily="34" charset="0"/>
                          <a:ea typeface="Amazon Ember Light" panose="020B0403020204020204" pitchFamily="34" charset="0"/>
                          <a:cs typeface="Amazon Ember Light" panose="020B0403020204020204" pitchFamily="34" charset="0"/>
                        </a:rPr>
                        <a:t>Mobile and online games</a:t>
                      </a:r>
                    </a:p>
                  </a:txBody>
                  <a:tcPr anchor="ctr"/>
                </a:tc>
                <a:tc>
                  <a:txBody>
                    <a:bodyPr/>
                    <a:lstStyle/>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Rapidly grow capacity</a:t>
                      </a:r>
                    </a:p>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Automatic scaling</a:t>
                      </a:r>
                    </a:p>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Database monitoring</a:t>
                      </a:r>
                    </a:p>
                  </a:txBody>
                  <a:tcPr anchor="ctr"/>
                </a:tc>
                <a:extLst>
                  <a:ext uri="{0D108BD9-81ED-4DB2-BD59-A6C34878D82A}">
                    <a16:rowId xmlns:a16="http://schemas.microsoft.com/office/drawing/2014/main" val="1192883566"/>
                  </a:ext>
                </a:extLst>
              </a:tr>
            </a:tbl>
          </a:graphicData>
        </a:graphic>
      </p:graphicFrame>
    </p:spTree>
    <p:custDataLst>
      <p:tags r:id="rId1"/>
    </p:custDataLst>
    <p:extLst>
      <p:ext uri="{BB962C8B-B14F-4D97-AF65-F5344CB8AC3E}">
        <p14:creationId xmlns:p14="http://schemas.microsoft.com/office/powerpoint/2010/main" val="85272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A686EEB-3E56-4150-9E5D-F27F3930DC30}"/>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17</a:t>
            </a:fld>
            <a:endParaRPr lang="en-US"/>
          </a:p>
        </p:txBody>
      </p:sp>
      <p:sp>
        <p:nvSpPr>
          <p:cNvPr id="4" name="Title 3"/>
          <p:cNvSpPr>
            <a:spLocks noGrp="1"/>
          </p:cNvSpPr>
          <p:nvPr>
            <p:ph type="title"/>
          </p:nvPr>
        </p:nvSpPr>
        <p:spPr/>
        <p:txBody>
          <a:bodyPr/>
          <a:lstStyle/>
          <a:p>
            <a:r>
              <a:rPr lang="en-US"/>
              <a:t>When to Use Amazon RDS</a:t>
            </a:r>
          </a:p>
        </p:txBody>
      </p:sp>
      <p:sp>
        <p:nvSpPr>
          <p:cNvPr id="2" name="Text Placeholder 1"/>
          <p:cNvSpPr>
            <a:spLocks noGrp="1"/>
          </p:cNvSpPr>
          <p:nvPr>
            <p:ph type="body" sz="quarter" idx="4294967295"/>
          </p:nvPr>
        </p:nvSpPr>
        <p:spPr>
          <a:xfrm>
            <a:off x="329184" y="1200150"/>
            <a:ext cx="5503863" cy="1402948"/>
          </a:xfrm>
        </p:spPr>
        <p:txBody>
          <a:bodyPr wrap="square" anchor="t" anchorCtr="0">
            <a:spAutoFit/>
          </a:bodyPr>
          <a:lstStyle/>
          <a:p>
            <a:pPr marL="0" indent="0">
              <a:buNone/>
            </a:pPr>
            <a:r>
              <a:rPr lang="en-US" sz="24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Use</a:t>
            </a:r>
            <a:r>
              <a:rPr lang="en-US" sz="2400" b="1">
                <a:latin typeface="Amazon Ember" panose="020B0603020204020204" pitchFamily="34" charset="0"/>
                <a:ea typeface="Amazon Ember" panose="020B0603020204020204" pitchFamily="34" charset="0"/>
                <a:cs typeface="Amazon Ember" panose="020B0603020204020204" pitchFamily="34" charset="0"/>
              </a:rPr>
              <a:t> Amazon RDS when your application requires:</a:t>
            </a:r>
          </a:p>
          <a:p>
            <a:endParaRPr lang="en-US" b="1"/>
          </a:p>
        </p:txBody>
      </p:sp>
      <p:sp>
        <p:nvSpPr>
          <p:cNvPr id="3" name="Content Placeholder 2"/>
          <p:cNvSpPr>
            <a:spLocks noGrp="1"/>
          </p:cNvSpPr>
          <p:nvPr>
            <p:ph sz="quarter" idx="21"/>
          </p:nvPr>
        </p:nvSpPr>
        <p:spPr>
          <a:xfrm>
            <a:off x="365760" y="2039112"/>
            <a:ext cx="5504688" cy="4133087"/>
          </a:xfrm>
        </p:spPr>
        <p:txBody>
          <a:bodyPr>
            <a:normAutofit/>
          </a:bodyPr>
          <a:lstStyle/>
          <a:p>
            <a:pPr marL="457200" indent="-457200">
              <a:spcBef>
                <a:spcPts val="1200"/>
              </a:spcBef>
              <a:spcAft>
                <a:spcPts val="800"/>
              </a:spcAft>
            </a:pPr>
            <a:r>
              <a:rPr lang="en-US" sz="2400"/>
              <a:t>Complex transactions or complex queries</a:t>
            </a:r>
          </a:p>
          <a:p>
            <a:pPr marL="457200" indent="-457200">
              <a:spcBef>
                <a:spcPts val="1200"/>
              </a:spcBef>
              <a:spcAft>
                <a:spcPts val="800"/>
              </a:spcAft>
            </a:pPr>
            <a:r>
              <a:rPr lang="en-US" sz="2400"/>
              <a:t>A medium to high query or write rate – Up to 30,000 IOPS (15,000 reads + 15,000 writes)</a:t>
            </a:r>
          </a:p>
          <a:p>
            <a:pPr marL="457200" indent="-457200">
              <a:spcBef>
                <a:spcPts val="1200"/>
              </a:spcBef>
              <a:spcAft>
                <a:spcPts val="800"/>
              </a:spcAft>
            </a:pPr>
            <a:r>
              <a:rPr lang="en-US" sz="2400"/>
              <a:t>No more than a single worker node or shard</a:t>
            </a:r>
          </a:p>
          <a:p>
            <a:pPr marL="457200" indent="-457200">
              <a:spcBef>
                <a:spcPts val="1200"/>
              </a:spcBef>
              <a:spcAft>
                <a:spcPts val="800"/>
              </a:spcAft>
            </a:pPr>
            <a:r>
              <a:rPr lang="en-US" sz="2400"/>
              <a:t>High durability</a:t>
            </a:r>
          </a:p>
        </p:txBody>
      </p:sp>
      <p:sp>
        <p:nvSpPr>
          <p:cNvPr id="5" name="Text Placeholder 4"/>
          <p:cNvSpPr>
            <a:spLocks noGrp="1"/>
          </p:cNvSpPr>
          <p:nvPr>
            <p:ph type="body" sz="quarter" idx="4294967295"/>
          </p:nvPr>
        </p:nvSpPr>
        <p:spPr>
          <a:xfrm>
            <a:off x="6245352" y="1230313"/>
            <a:ext cx="5503862" cy="830997"/>
          </a:xfrm>
        </p:spPr>
        <p:txBody>
          <a:bodyPr anchor="t" anchorCtr="0">
            <a:spAutoFit/>
          </a:bodyPr>
          <a:lstStyle/>
          <a:p>
            <a:r>
              <a:rPr lang="en-US" sz="2400" b="1">
                <a:solidFill>
                  <a:schemeClr val="accent6"/>
                </a:solidFill>
              </a:rPr>
              <a:t>Do not use </a:t>
            </a:r>
            <a:r>
              <a:rPr lang="en-US" sz="2400" b="1"/>
              <a:t>Amazon RDS when your application requires:</a:t>
            </a:r>
          </a:p>
        </p:txBody>
      </p:sp>
      <p:sp>
        <p:nvSpPr>
          <p:cNvPr id="6" name="Content Placeholder 5"/>
          <p:cNvSpPr>
            <a:spLocks noGrp="1"/>
          </p:cNvSpPr>
          <p:nvPr>
            <p:ph idx="4294967295"/>
          </p:nvPr>
        </p:nvSpPr>
        <p:spPr>
          <a:xfrm>
            <a:off x="6245352" y="2041525"/>
            <a:ext cx="5503862" cy="4132263"/>
          </a:xfrm>
        </p:spPr>
        <p:txBody>
          <a:bodyPr vert="horz" lIns="91440" tIns="45720" rIns="91440" bIns="45720" rtlCol="0">
            <a:normAutofit lnSpcReduction="10000"/>
          </a:bodyPr>
          <a:lstStyle/>
          <a:p>
            <a:pPr marL="457200" indent="-457200">
              <a:spcBef>
                <a:spcPts val="1200"/>
              </a:spcBef>
              <a:spcAft>
                <a:spcPts val="800"/>
              </a:spcAft>
            </a:pPr>
            <a:r>
              <a:rPr lang="en-US" sz="2400"/>
              <a:t>Massive read/write rates (for example, 150,000 write/second)</a:t>
            </a:r>
          </a:p>
          <a:p>
            <a:pPr marL="457200" indent="-457200">
              <a:spcBef>
                <a:spcPts val="1200"/>
              </a:spcBef>
              <a:spcAft>
                <a:spcPts val="800"/>
              </a:spcAft>
            </a:pPr>
            <a:r>
              <a:rPr lang="en-US" sz="2400"/>
              <a:t>Sharding due to high data size or throughput demands </a:t>
            </a:r>
          </a:p>
          <a:p>
            <a:pPr marL="457200" indent="-457200">
              <a:spcBef>
                <a:spcPts val="1200"/>
              </a:spcBef>
              <a:spcAft>
                <a:spcPts val="800"/>
              </a:spcAft>
            </a:pPr>
            <a:r>
              <a:rPr lang="en-US" sz="2400"/>
              <a:t>Simple GET or PUT requests and queries that a NoSQL database can handle</a:t>
            </a:r>
          </a:p>
          <a:p>
            <a:pPr marL="457200" indent="-457200">
              <a:spcBef>
                <a:spcPts val="1200"/>
              </a:spcBef>
              <a:spcAft>
                <a:spcPts val="800"/>
              </a:spcAft>
            </a:pPr>
            <a:r>
              <a:rPr lang="en-US" sz="2400"/>
              <a:t>Relational database management system (RDBMS) customization</a:t>
            </a:r>
          </a:p>
        </p:txBody>
      </p:sp>
    </p:spTree>
    <p:custDataLst>
      <p:tags r:id="rId1"/>
    </p:custDataLst>
    <p:extLst>
      <p:ext uri="{BB962C8B-B14F-4D97-AF65-F5344CB8AC3E}">
        <p14:creationId xmlns:p14="http://schemas.microsoft.com/office/powerpoint/2010/main" val="202270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E406CF-0BF2-412E-9334-5C02FB4895D1}"/>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18</a:t>
            </a:fld>
            <a:endParaRPr lang="en-US"/>
          </a:p>
        </p:txBody>
      </p:sp>
      <p:sp>
        <p:nvSpPr>
          <p:cNvPr id="4" name="Title 1"/>
          <p:cNvSpPr>
            <a:spLocks noGrp="1"/>
          </p:cNvSpPr>
          <p:nvPr>
            <p:ph type="title"/>
          </p:nvPr>
        </p:nvSpPr>
        <p:spPr/>
        <p:txBody>
          <a:bodyPr>
            <a:noAutofit/>
          </a:bodyPr>
          <a:lstStyle/>
          <a:p>
            <a:r>
              <a:rPr lang="en-US" sz="3000"/>
              <a:t>Amazon RDS: Clock-hour billing and database characteristics </a:t>
            </a:r>
          </a:p>
        </p:txBody>
      </p:sp>
      <p:sp>
        <p:nvSpPr>
          <p:cNvPr id="5" name="Content Placeholder 2"/>
          <p:cNvSpPr>
            <a:spLocks noGrp="1"/>
          </p:cNvSpPr>
          <p:nvPr>
            <p:ph sz="quarter" idx="21"/>
          </p:nvPr>
        </p:nvSpPr>
        <p:spPr/>
        <p:txBody>
          <a:bodyPr/>
          <a:lstStyle/>
          <a:p>
            <a:pPr marL="0" indent="0">
              <a:buNone/>
            </a:pPr>
            <a:r>
              <a:rPr lang="en-US" b="1"/>
              <a:t>Clock-hour billing – </a:t>
            </a:r>
          </a:p>
          <a:p>
            <a:pPr marL="922338" lvl="1" indent="-465138"/>
            <a:r>
              <a:rPr lang="en-US"/>
              <a:t>Resources incur charges when running</a:t>
            </a:r>
          </a:p>
          <a:p>
            <a:pPr marL="0" indent="0">
              <a:buNone/>
            </a:pPr>
            <a:endParaRPr lang="en-US"/>
          </a:p>
          <a:p>
            <a:pPr marL="0" indent="0">
              <a:buNone/>
            </a:pPr>
            <a:r>
              <a:rPr lang="en-US" b="1"/>
              <a:t>Database characteristics – </a:t>
            </a:r>
          </a:p>
          <a:p>
            <a:pPr marL="922338" lvl="1" indent="-465138"/>
            <a:r>
              <a:rPr lang="en-US" sz="2800"/>
              <a:t>Physical capacity of database:</a:t>
            </a:r>
          </a:p>
          <a:p>
            <a:pPr marL="1443038" lvl="2" indent="-528638"/>
            <a:r>
              <a:rPr lang="en-US" sz="2400"/>
              <a:t>Engine</a:t>
            </a:r>
          </a:p>
          <a:p>
            <a:pPr marL="1443038" lvl="2" indent="-528638"/>
            <a:r>
              <a:rPr lang="en-US" sz="2400"/>
              <a:t>Size</a:t>
            </a:r>
          </a:p>
          <a:p>
            <a:pPr marL="1443038" lvl="2" indent="-528638"/>
            <a:r>
              <a:rPr lang="en-US" sz="2400"/>
              <a:t>Memory class</a:t>
            </a:r>
          </a:p>
        </p:txBody>
      </p:sp>
    </p:spTree>
    <p:custDataLst>
      <p:tags r:id="rId1"/>
    </p:custDataLst>
    <p:extLst>
      <p:ext uri="{BB962C8B-B14F-4D97-AF65-F5344CB8AC3E}">
        <p14:creationId xmlns:p14="http://schemas.microsoft.com/office/powerpoint/2010/main" val="2888481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EA642F-1030-470B-9D9C-DFA28FD892E8}"/>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19</a:t>
            </a:fld>
            <a:endParaRPr lang="en-US"/>
          </a:p>
        </p:txBody>
      </p:sp>
      <p:sp>
        <p:nvSpPr>
          <p:cNvPr id="4" name="Title 1"/>
          <p:cNvSpPr>
            <a:spLocks noGrp="1"/>
          </p:cNvSpPr>
          <p:nvPr>
            <p:ph type="title"/>
          </p:nvPr>
        </p:nvSpPr>
        <p:spPr/>
        <p:txBody>
          <a:bodyPr>
            <a:noAutofit/>
          </a:bodyPr>
          <a:lstStyle/>
          <a:p>
            <a:r>
              <a:rPr lang="en-US" sz="2800"/>
              <a:t>Amazon RDS: DB purchase type and multiple DB instances</a:t>
            </a:r>
          </a:p>
        </p:txBody>
      </p:sp>
      <p:sp>
        <p:nvSpPr>
          <p:cNvPr id="5" name="Content Placeholder 2"/>
          <p:cNvSpPr>
            <a:spLocks noGrp="1"/>
          </p:cNvSpPr>
          <p:nvPr>
            <p:ph sz="quarter" idx="21"/>
          </p:nvPr>
        </p:nvSpPr>
        <p:spPr/>
        <p:txBody>
          <a:bodyPr/>
          <a:lstStyle/>
          <a:p>
            <a:pPr marL="0" indent="0">
              <a:buNone/>
            </a:pPr>
            <a:r>
              <a:rPr lang="en-US" b="1"/>
              <a:t>DB purchase type – </a:t>
            </a:r>
          </a:p>
          <a:p>
            <a:pPr marL="922338" lvl="1" indent="-465138"/>
            <a:r>
              <a:rPr lang="en-US" sz="2800"/>
              <a:t>On-Demand Instances</a:t>
            </a:r>
          </a:p>
          <a:p>
            <a:pPr marL="1384300" lvl="2" indent="-469900"/>
            <a:r>
              <a:rPr lang="en-US" sz="2400"/>
              <a:t>Compute capacity by the hour</a:t>
            </a:r>
          </a:p>
          <a:p>
            <a:pPr marL="922338" lvl="1" indent="-465138"/>
            <a:r>
              <a:rPr lang="en-US" sz="2800"/>
              <a:t>Reserved Instances</a:t>
            </a:r>
          </a:p>
          <a:p>
            <a:pPr marL="1384300" lvl="2" indent="-469900"/>
            <a:r>
              <a:rPr lang="en-US" sz="2400"/>
              <a:t>Low, one-time, upfront payment for database instances that are reserved with a 1-year or 3-year term</a:t>
            </a:r>
          </a:p>
          <a:p>
            <a:pPr marL="227012" lvl="1" indent="0">
              <a:buNone/>
            </a:pPr>
            <a:endParaRPr lang="en-US"/>
          </a:p>
          <a:p>
            <a:pPr marL="0" indent="0">
              <a:buNone/>
            </a:pPr>
            <a:r>
              <a:rPr lang="en-US" b="1"/>
              <a:t>Number of DB instances – </a:t>
            </a:r>
          </a:p>
          <a:p>
            <a:pPr marL="865188" lvl="1" indent="-407988"/>
            <a:r>
              <a:rPr lang="en-US" sz="2800"/>
              <a:t>Provision multiple DB instances to handle peak loads</a:t>
            </a:r>
          </a:p>
        </p:txBody>
      </p:sp>
    </p:spTree>
    <p:custDataLst>
      <p:tags r:id="rId1"/>
    </p:custDataLst>
    <p:extLst>
      <p:ext uri="{BB962C8B-B14F-4D97-AF65-F5344CB8AC3E}">
        <p14:creationId xmlns:p14="http://schemas.microsoft.com/office/powerpoint/2010/main" val="165277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a:t>
            </a:fld>
            <a:endParaRPr lang="en-US"/>
          </a:p>
        </p:txBody>
      </p:sp>
      <p:sp>
        <p:nvSpPr>
          <p:cNvPr id="2" name="Title 1"/>
          <p:cNvSpPr>
            <a:spLocks noGrp="1"/>
          </p:cNvSpPr>
          <p:nvPr>
            <p:ph type="title"/>
          </p:nvPr>
        </p:nvSpPr>
        <p:spPr/>
        <p:txBody>
          <a:bodyPr/>
          <a:lstStyle/>
          <a:p>
            <a:r>
              <a:rPr lang="en-US"/>
              <a:t>Module overview</a:t>
            </a:r>
          </a:p>
        </p:txBody>
      </p:sp>
      <p:sp>
        <p:nvSpPr>
          <p:cNvPr id="5" name="Content Placeholder 4">
            <a:extLst>
              <a:ext uri="{C183D7F6-B498-43B3-948B-1728B52AA6E4}">
                <adec:decorative xmlns:adec="http://schemas.microsoft.com/office/drawing/2017/decorative" val="1"/>
              </a:ext>
            </a:extLst>
          </p:cNvPr>
          <p:cNvSpPr>
            <a:spLocks noGrp="1"/>
          </p:cNvSpPr>
          <p:nvPr>
            <p:ph sz="quarter" idx="21"/>
          </p:nvPr>
        </p:nvSpPr>
        <p:spPr>
          <a:xfrm>
            <a:off x="365760" y="1143000"/>
            <a:ext cx="5559552" cy="4645152"/>
          </a:xfrm>
        </p:spPr>
        <p:txBody>
          <a:bodyPr>
            <a:noAutofit/>
          </a:bodyPr>
          <a:lstStyle/>
          <a:p>
            <a:pPr marL="0" indent="0">
              <a:spcBef>
                <a:spcPts val="1800"/>
              </a:spcBef>
              <a:buNone/>
            </a:pPr>
            <a:r>
              <a:rPr lang="en-US" b="1"/>
              <a:t>Topics</a:t>
            </a:r>
          </a:p>
          <a:p>
            <a:r>
              <a:rPr lang="en-US" sz="2400"/>
              <a:t>Amazon Relational Database Service (Amazon RDS)</a:t>
            </a:r>
          </a:p>
          <a:p>
            <a:r>
              <a:rPr lang="en-US" sz="2400"/>
              <a:t>Amazon DynamoDB</a:t>
            </a:r>
          </a:p>
          <a:p>
            <a:r>
              <a:rPr lang="en-US" sz="2400"/>
              <a:t>Amazon Redshift</a:t>
            </a:r>
          </a:p>
          <a:p>
            <a:r>
              <a:rPr lang="en-US" sz="2400"/>
              <a:t>Amazon Aurora</a:t>
            </a:r>
          </a:p>
          <a:p>
            <a:pPr marL="0" indent="0">
              <a:buNone/>
            </a:pPr>
            <a:r>
              <a:rPr lang="en-US" b="1"/>
              <a:t>Demos</a:t>
            </a:r>
          </a:p>
          <a:p>
            <a:r>
              <a:rPr lang="en-US" sz="2400"/>
              <a:t>Amazon RDS console</a:t>
            </a:r>
          </a:p>
          <a:p>
            <a:r>
              <a:rPr lang="en-US" sz="2400"/>
              <a:t>Amazon DynamoDB console</a:t>
            </a:r>
          </a:p>
        </p:txBody>
      </p:sp>
      <p:sp>
        <p:nvSpPr>
          <p:cNvPr id="6" name="Content Placeholder 5">
            <a:extLst>
              <a:ext uri="{FF2B5EF4-FFF2-40B4-BE49-F238E27FC236}">
                <a16:creationId xmlns:a16="http://schemas.microsoft.com/office/drawing/2014/main" id="{79AB60CE-670C-974B-8C37-C3795121745F}"/>
              </a:ext>
              <a:ext uri="{C183D7F6-B498-43B3-948B-1728B52AA6E4}">
                <adec:decorative xmlns:adec="http://schemas.microsoft.com/office/drawing/2017/decorative" val="1"/>
              </a:ext>
            </a:extLst>
          </p:cNvPr>
          <p:cNvSpPr>
            <a:spLocks noGrp="1"/>
          </p:cNvSpPr>
          <p:nvPr>
            <p:ph idx="4294967295"/>
          </p:nvPr>
        </p:nvSpPr>
        <p:spPr>
          <a:xfrm>
            <a:off x="6099048" y="1143000"/>
            <a:ext cx="5559552" cy="4649788"/>
          </a:xfrm>
        </p:spPr>
        <p:txBody>
          <a:bodyPr/>
          <a:lstStyle/>
          <a:p>
            <a:pPr marL="0" indent="0">
              <a:buNone/>
            </a:pPr>
            <a:r>
              <a:rPr lang="en-US" b="1"/>
              <a:t>Lab</a:t>
            </a:r>
          </a:p>
          <a:p>
            <a:r>
              <a:rPr lang="en-US" sz="2400"/>
              <a:t>Lab 5: Build Your DB Server and Interact with Your DB Using an App</a:t>
            </a:r>
          </a:p>
          <a:p>
            <a:pPr marL="0" indent="0">
              <a:buNone/>
            </a:pPr>
            <a:r>
              <a:rPr lang="en-US" b="1"/>
              <a:t>Activity</a:t>
            </a:r>
          </a:p>
          <a:p>
            <a:r>
              <a:rPr lang="en-US" sz="2400"/>
              <a:t>Database case studies</a:t>
            </a: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4165250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1F8EE6-81E7-4380-A23C-0F9B1EF6FB9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20</a:t>
            </a:fld>
            <a:endParaRPr lang="en-US"/>
          </a:p>
        </p:txBody>
      </p:sp>
      <p:sp>
        <p:nvSpPr>
          <p:cNvPr id="4" name="Title 1"/>
          <p:cNvSpPr>
            <a:spLocks noGrp="1"/>
          </p:cNvSpPr>
          <p:nvPr>
            <p:ph type="title"/>
          </p:nvPr>
        </p:nvSpPr>
        <p:spPr/>
        <p:txBody>
          <a:bodyPr/>
          <a:lstStyle/>
          <a:p>
            <a:r>
              <a:rPr lang="en-US"/>
              <a:t>Amazon RDS: Storage</a:t>
            </a:r>
          </a:p>
        </p:txBody>
      </p:sp>
      <p:sp>
        <p:nvSpPr>
          <p:cNvPr id="5" name="Content Placeholder 2"/>
          <p:cNvSpPr>
            <a:spLocks noGrp="1"/>
          </p:cNvSpPr>
          <p:nvPr>
            <p:ph sz="quarter" idx="21"/>
          </p:nvPr>
        </p:nvSpPr>
        <p:spPr/>
        <p:txBody>
          <a:bodyPr>
            <a:normAutofit/>
          </a:bodyPr>
          <a:lstStyle/>
          <a:p>
            <a:pPr marL="0" indent="0">
              <a:buNone/>
            </a:pPr>
            <a:r>
              <a:rPr lang="en-US" b="1"/>
              <a:t>Provisioned storage – </a:t>
            </a:r>
          </a:p>
          <a:p>
            <a:pPr marL="865188" lvl="1" indent="-407988"/>
            <a:r>
              <a:rPr lang="en-US" sz="2800"/>
              <a:t>No charge</a:t>
            </a:r>
          </a:p>
          <a:p>
            <a:pPr marL="1384300" lvl="2" indent="-469900"/>
            <a:r>
              <a:rPr lang="en-US" sz="2400"/>
              <a:t>Backup storage of up to 100 percent of database storage for an active database</a:t>
            </a:r>
          </a:p>
          <a:p>
            <a:pPr marL="922338" lvl="1" indent="-465138"/>
            <a:r>
              <a:rPr lang="en-US" sz="2800"/>
              <a:t>Charge (</a:t>
            </a:r>
            <a:r>
              <a:rPr lang="en-US" sz="2800" i="1"/>
              <a:t>GB/month</a:t>
            </a:r>
            <a:r>
              <a:rPr lang="en-US" sz="2800"/>
              <a:t>)</a:t>
            </a:r>
          </a:p>
          <a:p>
            <a:pPr marL="1384300" lvl="2" indent="-469900"/>
            <a:r>
              <a:rPr lang="en-US" sz="2400"/>
              <a:t>Backup storage for terminated DB instances</a:t>
            </a:r>
          </a:p>
          <a:p>
            <a:pPr marL="0" indent="0">
              <a:buNone/>
            </a:pPr>
            <a:endParaRPr lang="en-US" b="1"/>
          </a:p>
          <a:p>
            <a:pPr marL="0" indent="0">
              <a:buNone/>
            </a:pPr>
            <a:r>
              <a:rPr lang="en-US" b="1"/>
              <a:t>Additional storage – </a:t>
            </a:r>
          </a:p>
          <a:p>
            <a:pPr marL="922338" lvl="1" indent="-465138"/>
            <a:r>
              <a:rPr lang="en-US" sz="2800"/>
              <a:t>Charge (</a:t>
            </a:r>
            <a:r>
              <a:rPr lang="en-US" sz="2800" i="1"/>
              <a:t>GB/month</a:t>
            </a:r>
            <a:r>
              <a:rPr lang="en-US" sz="2800"/>
              <a:t>)</a:t>
            </a:r>
          </a:p>
          <a:p>
            <a:pPr marL="1384300" lvl="2" indent="-469900"/>
            <a:r>
              <a:rPr lang="en-US" sz="2400"/>
              <a:t>Backup storage in addition to provisioned storage</a:t>
            </a:r>
          </a:p>
        </p:txBody>
      </p:sp>
    </p:spTree>
    <p:custDataLst>
      <p:tags r:id="rId1"/>
    </p:custDataLst>
    <p:extLst>
      <p:ext uri="{BB962C8B-B14F-4D97-AF65-F5344CB8AC3E}">
        <p14:creationId xmlns:p14="http://schemas.microsoft.com/office/powerpoint/2010/main" val="1648183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D45C7F-32C2-416F-AF2E-3626F45CDDE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21</a:t>
            </a:fld>
            <a:endParaRPr lang="en-US"/>
          </a:p>
        </p:txBody>
      </p:sp>
      <p:sp>
        <p:nvSpPr>
          <p:cNvPr id="4" name="Title 1"/>
          <p:cNvSpPr>
            <a:spLocks noGrp="1"/>
          </p:cNvSpPr>
          <p:nvPr>
            <p:ph type="title"/>
          </p:nvPr>
        </p:nvSpPr>
        <p:spPr/>
        <p:txBody>
          <a:bodyPr>
            <a:normAutofit/>
          </a:bodyPr>
          <a:lstStyle/>
          <a:p>
            <a:r>
              <a:rPr lang="en-US"/>
              <a:t>Amazon RDS: Deployment type and data transfer</a:t>
            </a:r>
          </a:p>
        </p:txBody>
      </p:sp>
      <p:sp>
        <p:nvSpPr>
          <p:cNvPr id="5" name="Content Placeholder 2"/>
          <p:cNvSpPr>
            <a:spLocks noGrp="1"/>
          </p:cNvSpPr>
          <p:nvPr>
            <p:ph sz="quarter" idx="21"/>
          </p:nvPr>
        </p:nvSpPr>
        <p:spPr/>
        <p:txBody>
          <a:bodyPr>
            <a:normAutofit fontScale="77500" lnSpcReduction="20000"/>
          </a:bodyPr>
          <a:lstStyle/>
          <a:p>
            <a:pPr marL="0" indent="0">
              <a:lnSpc>
                <a:spcPct val="110000"/>
              </a:lnSpc>
              <a:buNone/>
            </a:pPr>
            <a:r>
              <a:rPr lang="en-US" sz="3000" b="1"/>
              <a:t>Requests – </a:t>
            </a:r>
          </a:p>
          <a:p>
            <a:pPr marL="865188" lvl="1" indent="-407988">
              <a:lnSpc>
                <a:spcPct val="100000"/>
              </a:lnSpc>
            </a:pPr>
            <a:r>
              <a:rPr lang="en-US" sz="3300"/>
              <a:t>The number of input and output requests that are made to the database</a:t>
            </a:r>
          </a:p>
          <a:p>
            <a:pPr marL="0" indent="0">
              <a:buNone/>
            </a:pPr>
            <a:endParaRPr lang="en-US" b="1"/>
          </a:p>
          <a:p>
            <a:pPr marL="0" indent="0">
              <a:lnSpc>
                <a:spcPct val="110000"/>
              </a:lnSpc>
              <a:buNone/>
            </a:pPr>
            <a:r>
              <a:rPr lang="en-US" sz="3000" b="1"/>
              <a:t>Deployment type—Storage and I/0 charges vary, depending on whether you deploy to – </a:t>
            </a:r>
          </a:p>
          <a:p>
            <a:pPr marL="865188" lvl="1" indent="-407988">
              <a:lnSpc>
                <a:spcPct val="100000"/>
              </a:lnSpc>
            </a:pPr>
            <a:r>
              <a:rPr lang="en-US" sz="3300"/>
              <a:t>Single Availability Zone</a:t>
            </a:r>
          </a:p>
          <a:p>
            <a:pPr marL="865188" lvl="1" indent="-407988">
              <a:lnSpc>
                <a:spcPct val="100000"/>
              </a:lnSpc>
            </a:pPr>
            <a:r>
              <a:rPr lang="en-US" sz="3300"/>
              <a:t>Multiple Availability Zones</a:t>
            </a:r>
          </a:p>
          <a:p>
            <a:pPr marL="0" indent="0">
              <a:buNone/>
            </a:pPr>
            <a:endParaRPr lang="en-US"/>
          </a:p>
          <a:p>
            <a:pPr marL="0" indent="0">
              <a:lnSpc>
                <a:spcPct val="110000"/>
              </a:lnSpc>
              <a:buNone/>
            </a:pPr>
            <a:r>
              <a:rPr lang="en-US" sz="3000" b="1"/>
              <a:t>Data transfer –</a:t>
            </a:r>
          </a:p>
          <a:p>
            <a:pPr marL="865188" lvl="1" indent="-407988">
              <a:lnSpc>
                <a:spcPct val="100000"/>
              </a:lnSpc>
            </a:pPr>
            <a:r>
              <a:rPr lang="en-US" sz="3400"/>
              <a:t>No charge for inbound data transfer </a:t>
            </a:r>
          </a:p>
          <a:p>
            <a:pPr marL="865188" lvl="1" indent="-407988">
              <a:lnSpc>
                <a:spcPct val="100000"/>
              </a:lnSpc>
            </a:pPr>
            <a:r>
              <a:rPr lang="en-US" sz="3400"/>
              <a:t>Tiered charges for outbound data transfer</a:t>
            </a:r>
          </a:p>
        </p:txBody>
      </p:sp>
    </p:spTree>
    <p:custDataLst>
      <p:tags r:id="rId1"/>
    </p:custDataLst>
    <p:extLst>
      <p:ext uri="{BB962C8B-B14F-4D97-AF65-F5344CB8AC3E}">
        <p14:creationId xmlns:p14="http://schemas.microsoft.com/office/powerpoint/2010/main" val="1560731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22</a:t>
            </a:fld>
            <a:endParaRPr lang="en-US"/>
          </a:p>
        </p:txBody>
      </p:sp>
      <p:sp>
        <p:nvSpPr>
          <p:cNvPr id="2" name="Title 1"/>
          <p:cNvSpPr>
            <a:spLocks noGrp="1"/>
          </p:cNvSpPr>
          <p:nvPr>
            <p:ph type="ctrTitle"/>
          </p:nvPr>
        </p:nvSpPr>
        <p:spPr/>
        <p:txBody>
          <a:bodyPr>
            <a:noAutofit/>
          </a:bodyPr>
          <a:lstStyle/>
          <a:p>
            <a:r>
              <a:rPr lang="en-US"/>
              <a:t>Recorded demo:</a:t>
            </a:r>
            <a:br>
              <a:rPr lang="en-US"/>
            </a:br>
            <a:r>
              <a:rPr lang="en-US"/>
              <a:t>Amazon RDS console </a:t>
            </a:r>
          </a:p>
        </p:txBody>
      </p:sp>
      <p:pic>
        <p:nvPicPr>
          <p:cNvPr id="8" name="Picture 7">
            <a:hlinkClick r:id="rId4"/>
            <a:extLst>
              <a:ext uri="{FF2B5EF4-FFF2-40B4-BE49-F238E27FC236}">
                <a16:creationId xmlns:a16="http://schemas.microsoft.com/office/drawing/2014/main" id="{BAC91AB5-5886-4130-A93F-E488EE721F38}"/>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339682" y="1563017"/>
            <a:ext cx="5853289" cy="3292475"/>
          </a:xfrm>
          <a:prstGeom prst="rect">
            <a:avLst/>
          </a:prstGeom>
        </p:spPr>
      </p:pic>
    </p:spTree>
    <p:custDataLst>
      <p:tags r:id="rId1"/>
    </p:custDataLst>
    <p:extLst>
      <p:ext uri="{BB962C8B-B14F-4D97-AF65-F5344CB8AC3E}">
        <p14:creationId xmlns:p14="http://schemas.microsoft.com/office/powerpoint/2010/main" val="2147057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23</a:t>
            </a:fld>
            <a:endParaRPr lang="en-US"/>
          </a:p>
        </p:txBody>
      </p:sp>
      <p:sp>
        <p:nvSpPr>
          <p:cNvPr id="2" name="Title 1"/>
          <p:cNvSpPr>
            <a:spLocks noGrp="1"/>
          </p:cNvSpPr>
          <p:nvPr>
            <p:ph type="ctrTitle"/>
          </p:nvPr>
        </p:nvSpPr>
        <p:spPr/>
        <p:txBody>
          <a:bodyPr>
            <a:noAutofit/>
          </a:bodyPr>
          <a:lstStyle/>
          <a:p>
            <a:r>
              <a:rPr lang="en-US"/>
              <a:t>Build Your DB Server and Interact with Your DB Using an App</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1593453"/>
            <a:ext cx="5295104" cy="3657600"/>
          </a:xfrm>
          <a:prstGeom prst="rect">
            <a:avLst/>
          </a:prstGeom>
        </p:spPr>
      </p:pic>
    </p:spTree>
    <p:custDataLst>
      <p:tags r:id="rId1"/>
    </p:custDataLst>
    <p:extLst>
      <p:ext uri="{BB962C8B-B14F-4D97-AF65-F5344CB8AC3E}">
        <p14:creationId xmlns:p14="http://schemas.microsoft.com/office/powerpoint/2010/main" val="3100665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FEF1DC-6605-4FB2-A901-DE9077E991D2}"/>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24</a:t>
            </a:fld>
            <a:endParaRPr lang="en-US"/>
          </a:p>
        </p:txBody>
      </p:sp>
      <p:sp>
        <p:nvSpPr>
          <p:cNvPr id="2" name="Title 1"/>
          <p:cNvSpPr>
            <a:spLocks noGrp="1"/>
          </p:cNvSpPr>
          <p:nvPr>
            <p:ph type="title"/>
          </p:nvPr>
        </p:nvSpPr>
        <p:spPr/>
        <p:txBody>
          <a:bodyPr/>
          <a:lstStyle/>
          <a:p>
            <a:r>
              <a:rPr lang="en-US"/>
              <a:t>Lab 5: Scenario</a:t>
            </a:r>
          </a:p>
        </p:txBody>
      </p:sp>
      <p:sp>
        <p:nvSpPr>
          <p:cNvPr id="3" name="Content Placeholder 2"/>
          <p:cNvSpPr>
            <a:spLocks noGrp="1"/>
          </p:cNvSpPr>
          <p:nvPr>
            <p:ph sz="quarter" idx="21"/>
          </p:nvPr>
        </p:nvSpPr>
        <p:spPr/>
        <p:txBody>
          <a:bodyPr>
            <a:normAutofit/>
          </a:bodyPr>
          <a:lstStyle/>
          <a:p>
            <a:pPr marL="0" lvl="1" indent="0">
              <a:spcBef>
                <a:spcPts val="1800"/>
              </a:spcBef>
              <a:spcAft>
                <a:spcPts val="800"/>
              </a:spcAft>
              <a:buNone/>
            </a:pPr>
            <a:r>
              <a:rPr lang="en-US" sz="2800"/>
              <a:t>This lab is designed to show you how to use an AWS managed database instance to solve a need for a relational database.</a:t>
            </a:r>
          </a:p>
        </p:txBody>
      </p:sp>
      <p:grpSp>
        <p:nvGrpSpPr>
          <p:cNvPr id="52" name="Group 51" descr="Starting lab architecture.">
            <a:extLst>
              <a:ext uri="{FF2B5EF4-FFF2-40B4-BE49-F238E27FC236}">
                <a16:creationId xmlns:a16="http://schemas.microsoft.com/office/drawing/2014/main" id="{1F20C119-6ACE-48A4-AD81-CD8E6A346A53}"/>
              </a:ext>
            </a:extLst>
          </p:cNvPr>
          <p:cNvGrpSpPr/>
          <p:nvPr/>
        </p:nvGrpSpPr>
        <p:grpSpPr>
          <a:xfrm>
            <a:off x="825570" y="2064137"/>
            <a:ext cx="10176240" cy="4297680"/>
            <a:chOff x="825570" y="2064137"/>
            <a:chExt cx="10176240" cy="4297680"/>
          </a:xfrm>
        </p:grpSpPr>
        <p:sp>
          <p:nvSpPr>
            <p:cNvPr id="35" name="Rectangle 34">
              <a:extLst>
                <a:ext uri="{FF2B5EF4-FFF2-40B4-BE49-F238E27FC236}">
                  <a16:creationId xmlns:a16="http://schemas.microsoft.com/office/drawing/2014/main" id="{2CED0A6C-FCD5-479C-8DAB-33E1AB873A50}"/>
                </a:ext>
                <a:ext uri="{C183D7F6-B498-43B3-948B-1728B52AA6E4}">
                  <adec:decorative xmlns:adec="http://schemas.microsoft.com/office/drawing/2017/decorative" val="1"/>
                </a:ext>
              </a:extLst>
            </p:cNvPr>
            <p:cNvSpPr/>
            <p:nvPr/>
          </p:nvSpPr>
          <p:spPr>
            <a:xfrm>
              <a:off x="4064041" y="2980147"/>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Public subnet 1:</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10.0.0.0/24</a:t>
              </a:r>
              <a:endParaRPr kumimoji="0" lang="en-US" b="0" i="0" u="none" strike="noStrike" kern="0" cap="none" spc="0" normalizeH="0" baseline="0" noProof="0">
                <a:ln>
                  <a:noFill/>
                </a:ln>
                <a:solidFill>
                  <a:srgbClr val="1D8900"/>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858B6DB1-870D-47A5-94A1-AC6A99E86105}"/>
                </a:ext>
                <a:ext uri="{C183D7F6-B498-43B3-948B-1728B52AA6E4}">
                  <adec:decorative xmlns:adec="http://schemas.microsoft.com/office/drawing/2017/decorative" val="1"/>
                </a:ext>
              </a:extLst>
            </p:cNvPr>
            <p:cNvSpPr/>
            <p:nvPr/>
          </p:nvSpPr>
          <p:spPr>
            <a:xfrm>
              <a:off x="7387645" y="2957452"/>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Public subnet 2:</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10.0.2.0/24</a:t>
              </a:r>
              <a:endParaRPr kumimoji="0" lang="en-US" b="0" i="0" u="none" strike="noStrike" kern="0" cap="none" spc="0" normalizeH="0" baseline="0" noProof="0">
                <a:ln>
                  <a:noFill/>
                </a:ln>
                <a:solidFill>
                  <a:srgbClr val="1D8900"/>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CBF1B521-7EC8-4584-BDEB-110286065E0E}"/>
                </a:ext>
                <a:ext uri="{C183D7F6-B498-43B3-948B-1728B52AA6E4}">
                  <adec:decorative xmlns:adec="http://schemas.microsoft.com/office/drawing/2017/decorative" val="1"/>
                </a:ext>
              </a:extLst>
            </p:cNvPr>
            <p:cNvSpPr/>
            <p:nvPr/>
          </p:nvSpPr>
          <p:spPr>
            <a:xfrm>
              <a:off x="7223914" y="2180494"/>
              <a:ext cx="3108960" cy="41148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B</a:t>
              </a:r>
            </a:p>
          </p:txBody>
        </p:sp>
        <p:sp>
          <p:nvSpPr>
            <p:cNvPr id="14" name="TextBox 13">
              <a:extLst>
                <a:ext uri="{FF2B5EF4-FFF2-40B4-BE49-F238E27FC236}">
                  <a16:creationId xmlns:a16="http://schemas.microsoft.com/office/drawing/2014/main" id="{ED97EA55-FAD1-4286-801B-011D2DFE6126}"/>
                </a:ext>
                <a:ext uri="{C183D7F6-B498-43B3-948B-1728B52AA6E4}">
                  <adec:decorative xmlns:adec="http://schemas.microsoft.com/office/drawing/2017/decorative" val="1"/>
                </a:ext>
              </a:extLst>
            </p:cNvPr>
            <p:cNvSpPr txBox="1"/>
            <p:nvPr/>
          </p:nvSpPr>
          <p:spPr>
            <a:xfrm>
              <a:off x="2228255" y="3856842"/>
              <a:ext cx="1259655" cy="523220"/>
            </a:xfrm>
            <a:prstGeom prst="rect">
              <a:avLst/>
            </a:prstGeom>
            <a:noFill/>
          </p:spPr>
          <p:txBody>
            <a:bodyPr wrap="square" rtlCol="0">
              <a:spAutoFit/>
            </a:bodyPr>
            <a:lstStyle/>
            <a:p>
              <a:pPr algn="ctr"/>
              <a:r>
                <a:rPr lang="en-US" sz="1400"/>
                <a:t>Internet gateway</a:t>
              </a:r>
            </a:p>
          </p:txBody>
        </p:sp>
        <p:pic>
          <p:nvPicPr>
            <p:cNvPr id="15" name="Graphic 14">
              <a:extLst>
                <a:ext uri="{FF2B5EF4-FFF2-40B4-BE49-F238E27FC236}">
                  <a16:creationId xmlns:a16="http://schemas.microsoft.com/office/drawing/2014/main" id="{060DBB03-D237-41A9-A179-6895845A1E6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3132" y="3391260"/>
              <a:ext cx="469900" cy="469900"/>
            </a:xfrm>
            <a:prstGeom prst="rect">
              <a:avLst/>
            </a:prstGeom>
          </p:spPr>
        </p:pic>
        <p:pic>
          <p:nvPicPr>
            <p:cNvPr id="16" name="Graphic 15">
              <a:extLst>
                <a:ext uri="{FF2B5EF4-FFF2-40B4-BE49-F238E27FC236}">
                  <a16:creationId xmlns:a16="http://schemas.microsoft.com/office/drawing/2014/main" id="{C5FFED19-00E6-4E93-8FC9-F758423256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9057" y="3229413"/>
              <a:ext cx="469900" cy="469900"/>
            </a:xfrm>
            <a:prstGeom prst="rect">
              <a:avLst/>
            </a:prstGeom>
          </p:spPr>
        </p:pic>
        <p:sp>
          <p:nvSpPr>
            <p:cNvPr id="17" name="TextBox 16">
              <a:extLst>
                <a:ext uri="{FF2B5EF4-FFF2-40B4-BE49-F238E27FC236}">
                  <a16:creationId xmlns:a16="http://schemas.microsoft.com/office/drawing/2014/main" id="{0D7BF9FF-D859-4A8F-AA83-BAFF2CC5EF8D}"/>
                </a:ext>
                <a:ext uri="{C183D7F6-B498-43B3-948B-1728B52AA6E4}">
                  <adec:decorative xmlns:adec="http://schemas.microsoft.com/office/drawing/2017/decorative" val="1"/>
                </a:ext>
              </a:extLst>
            </p:cNvPr>
            <p:cNvSpPr txBox="1"/>
            <p:nvPr/>
          </p:nvSpPr>
          <p:spPr>
            <a:xfrm>
              <a:off x="825570" y="3619598"/>
              <a:ext cx="1072750" cy="338554"/>
            </a:xfrm>
            <a:prstGeom prst="rect">
              <a:avLst/>
            </a:prstGeom>
            <a:noFill/>
          </p:spPr>
          <p:txBody>
            <a:bodyPr wrap="square" rtlCol="0">
              <a:spAutoFit/>
            </a:bodyPr>
            <a:lstStyle/>
            <a:p>
              <a:pPr algn="ctr"/>
              <a:r>
                <a:rPr lang="en-US" sz="1600">
                  <a:solidFill>
                    <a:srgbClr val="232F3E"/>
                  </a:solidFill>
                </a:rPr>
                <a:t>Internet</a:t>
              </a:r>
            </a:p>
          </p:txBody>
        </p:sp>
        <p:cxnSp>
          <p:nvCxnSpPr>
            <p:cNvPr id="20" name="Straight Arrow Connector 19">
              <a:extLst>
                <a:ext uri="{FF2B5EF4-FFF2-40B4-BE49-F238E27FC236}">
                  <a16:creationId xmlns:a16="http://schemas.microsoft.com/office/drawing/2014/main" id="{E122035B-1BB0-4679-A702-6C3170B27399}"/>
                </a:ext>
                <a:ext uri="{C183D7F6-B498-43B3-948B-1728B52AA6E4}">
                  <adec:decorative xmlns:adec="http://schemas.microsoft.com/office/drawing/2017/decorative" val="1"/>
                </a:ext>
              </a:extLst>
            </p:cNvPr>
            <p:cNvCxnSpPr>
              <a:cxnSpLocks/>
              <a:endCxn id="15" idx="1"/>
            </p:cNvCxnSpPr>
            <p:nvPr/>
          </p:nvCxnSpPr>
          <p:spPr>
            <a:xfrm>
              <a:off x="1867694" y="3626210"/>
              <a:ext cx="7554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275359A-5C9E-4211-B8EE-14B3FAC9EBF1}"/>
                </a:ext>
                <a:ext uri="{C183D7F6-B498-43B3-948B-1728B52AA6E4}">
                  <adec:decorative xmlns:adec="http://schemas.microsoft.com/office/drawing/2017/decorative" val="1"/>
                </a:ext>
              </a:extLst>
            </p:cNvPr>
            <p:cNvSpPr/>
            <p:nvPr/>
          </p:nvSpPr>
          <p:spPr>
            <a:xfrm>
              <a:off x="3853517" y="2180495"/>
              <a:ext cx="3108960" cy="41148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A</a:t>
              </a:r>
            </a:p>
          </p:txBody>
        </p:sp>
        <p:sp>
          <p:nvSpPr>
            <p:cNvPr id="32" name="Rectangle 31">
              <a:extLst>
                <a:ext uri="{FF2B5EF4-FFF2-40B4-BE49-F238E27FC236}">
                  <a16:creationId xmlns:a16="http://schemas.microsoft.com/office/drawing/2014/main" id="{B8A6E917-A05B-4067-9D2E-96684B2D95F0}"/>
                </a:ext>
                <a:ext uri="{C183D7F6-B498-43B3-948B-1728B52AA6E4}">
                  <adec:decorative xmlns:adec="http://schemas.microsoft.com/office/drawing/2017/decorative" val="1"/>
                </a:ext>
              </a:extLst>
            </p:cNvPr>
            <p:cNvSpPr/>
            <p:nvPr/>
          </p:nvSpPr>
          <p:spPr>
            <a:xfrm>
              <a:off x="7850751" y="3553947"/>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a:solidFill>
                    <a:srgbClr val="DF3312"/>
                  </a:solidFill>
                </a:rPr>
                <a:t>Security group</a:t>
              </a:r>
            </a:p>
          </p:txBody>
        </p:sp>
        <p:sp>
          <p:nvSpPr>
            <p:cNvPr id="37" name="TextBox 36">
              <a:extLst>
                <a:ext uri="{FF2B5EF4-FFF2-40B4-BE49-F238E27FC236}">
                  <a16:creationId xmlns:a16="http://schemas.microsoft.com/office/drawing/2014/main" id="{55CD1062-FDEF-47C0-BCCD-B6180FA8755E}"/>
                </a:ext>
                <a:ext uri="{C183D7F6-B498-43B3-948B-1728B52AA6E4}">
                  <adec:decorative xmlns:adec="http://schemas.microsoft.com/office/drawing/2017/decorative" val="1"/>
                </a:ext>
              </a:extLst>
            </p:cNvPr>
            <p:cNvSpPr txBox="1"/>
            <p:nvPr/>
          </p:nvSpPr>
          <p:spPr>
            <a:xfrm>
              <a:off x="5378661" y="3796800"/>
              <a:ext cx="941283"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NAT</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39" name="TextBox 38">
              <a:extLst>
                <a:ext uri="{FF2B5EF4-FFF2-40B4-BE49-F238E27FC236}">
                  <a16:creationId xmlns:a16="http://schemas.microsoft.com/office/drawing/2014/main" id="{306DC4AA-DDC2-4C15-ACDB-C060CDC5BC7C}"/>
                </a:ext>
                <a:ext uri="{C183D7F6-B498-43B3-948B-1728B52AA6E4}">
                  <adec:decorative xmlns:adec="http://schemas.microsoft.com/office/drawing/2017/decorative" val="1"/>
                </a:ext>
              </a:extLst>
            </p:cNvPr>
            <p:cNvSpPr txBox="1"/>
            <p:nvPr/>
          </p:nvSpPr>
          <p:spPr>
            <a:xfrm>
              <a:off x="8755347" y="3796800"/>
              <a:ext cx="750526"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Web</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33" name="Rectangle 32">
              <a:extLst>
                <a:ext uri="{FF2B5EF4-FFF2-40B4-BE49-F238E27FC236}">
                  <a16:creationId xmlns:a16="http://schemas.microsoft.com/office/drawing/2014/main" id="{6D75696D-A9F2-4605-BF89-6831F0E2D2CE}"/>
                </a:ext>
                <a:ext uri="{C183D7F6-B498-43B3-948B-1728B52AA6E4}">
                  <adec:decorative xmlns:adec="http://schemas.microsoft.com/office/drawing/2017/decorative" val="1"/>
                </a:ext>
              </a:extLst>
            </p:cNvPr>
            <p:cNvSpPr/>
            <p:nvPr/>
          </p:nvSpPr>
          <p:spPr>
            <a:xfrm>
              <a:off x="2843417" y="2569749"/>
              <a:ext cx="7905127" cy="3657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 10.0.0.0/16</a:t>
              </a:r>
            </a:p>
          </p:txBody>
        </p:sp>
        <p:sp>
          <p:nvSpPr>
            <p:cNvPr id="34" name="Rectangle 33">
              <a:extLst>
                <a:ext uri="{FF2B5EF4-FFF2-40B4-BE49-F238E27FC236}">
                  <a16:creationId xmlns:a16="http://schemas.microsoft.com/office/drawing/2014/main" id="{3FFC94AF-5826-402C-9CF5-26C4148FD128}"/>
                </a:ext>
                <a:ext uri="{C183D7F6-B498-43B3-948B-1728B52AA6E4}">
                  <adec:decorative xmlns:adec="http://schemas.microsoft.com/office/drawing/2017/decorative" val="1"/>
                </a:ext>
              </a:extLst>
            </p:cNvPr>
            <p:cNvSpPr/>
            <p:nvPr/>
          </p:nvSpPr>
          <p:spPr>
            <a:xfrm>
              <a:off x="4064041" y="4619141"/>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1:</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007CBC"/>
                  </a:solidFill>
                  <a:latin typeface="Arial" panose="020B0604020202020204"/>
                </a:rPr>
                <a:t>   10.0.1.0/24</a:t>
              </a:r>
              <a:endParaRPr kumimoji="0" lang="en-US" sz="16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36" name="Graphic 35">
              <a:extLst>
                <a:ext uri="{FF2B5EF4-FFF2-40B4-BE49-F238E27FC236}">
                  <a16:creationId xmlns:a16="http://schemas.microsoft.com/office/drawing/2014/main" id="{26FDB255-46C4-4C82-B577-7FA72F3ABCE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64041" y="2977788"/>
              <a:ext cx="548640" cy="548640"/>
            </a:xfrm>
            <a:prstGeom prst="rect">
              <a:avLst/>
            </a:prstGeom>
          </p:spPr>
        </p:pic>
        <p:pic>
          <p:nvPicPr>
            <p:cNvPr id="38" name="Graphic 37">
              <a:extLst>
                <a:ext uri="{FF2B5EF4-FFF2-40B4-BE49-F238E27FC236}">
                  <a16:creationId xmlns:a16="http://schemas.microsoft.com/office/drawing/2014/main" id="{87CE26AC-E759-4498-886A-2A49980FCEF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64041" y="4616782"/>
              <a:ext cx="457200" cy="457200"/>
            </a:xfrm>
            <a:prstGeom prst="rect">
              <a:avLst/>
            </a:prstGeom>
          </p:spPr>
        </p:pic>
        <p:pic>
          <p:nvPicPr>
            <p:cNvPr id="40" name="Graphic 39">
              <a:extLst>
                <a:ext uri="{FF2B5EF4-FFF2-40B4-BE49-F238E27FC236}">
                  <a16:creationId xmlns:a16="http://schemas.microsoft.com/office/drawing/2014/main" id="{135C887C-F6B9-40D5-965B-7254E3C454A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43417" y="2569749"/>
              <a:ext cx="457200" cy="457200"/>
            </a:xfrm>
            <a:prstGeom prst="rect">
              <a:avLst/>
            </a:prstGeom>
          </p:spPr>
        </p:pic>
        <p:sp>
          <p:nvSpPr>
            <p:cNvPr id="41" name="Rectangle 40">
              <a:extLst>
                <a:ext uri="{FF2B5EF4-FFF2-40B4-BE49-F238E27FC236}">
                  <a16:creationId xmlns:a16="http://schemas.microsoft.com/office/drawing/2014/main" id="{876C340F-91CF-49FA-9364-100C98631E62}"/>
                </a:ext>
                <a:ext uri="{C183D7F6-B498-43B3-948B-1728B52AA6E4}">
                  <adec:decorative xmlns:adec="http://schemas.microsoft.com/office/drawing/2017/decorative" val="1"/>
                </a:ext>
              </a:extLst>
            </p:cNvPr>
            <p:cNvSpPr/>
            <p:nvPr/>
          </p:nvSpPr>
          <p:spPr>
            <a:xfrm>
              <a:off x="7387645" y="4596446"/>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2:</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007CBC"/>
                  </a:solidFill>
                  <a:latin typeface="Arial" panose="020B0604020202020204"/>
                </a:rPr>
                <a:t>   10.0.3.0/24</a:t>
              </a:r>
              <a:endParaRPr kumimoji="0" lang="en-US" sz="16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43" name="Graphic 42">
              <a:extLst>
                <a:ext uri="{FF2B5EF4-FFF2-40B4-BE49-F238E27FC236}">
                  <a16:creationId xmlns:a16="http://schemas.microsoft.com/office/drawing/2014/main" id="{0F08A054-959E-45CD-8258-4D082C5E694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87645" y="2955093"/>
              <a:ext cx="548640" cy="548640"/>
            </a:xfrm>
            <a:prstGeom prst="rect">
              <a:avLst/>
            </a:prstGeom>
          </p:spPr>
        </p:pic>
        <p:pic>
          <p:nvPicPr>
            <p:cNvPr id="44" name="Graphic 43">
              <a:extLst>
                <a:ext uri="{FF2B5EF4-FFF2-40B4-BE49-F238E27FC236}">
                  <a16:creationId xmlns:a16="http://schemas.microsoft.com/office/drawing/2014/main" id="{4590E3A7-7835-4A4B-83C1-A60603A6F42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645" y="4594087"/>
              <a:ext cx="457200" cy="457200"/>
            </a:xfrm>
            <a:prstGeom prst="rect">
              <a:avLst/>
            </a:prstGeom>
          </p:spPr>
        </p:pic>
        <p:sp>
          <p:nvSpPr>
            <p:cNvPr id="45" name="Rectangle 44">
              <a:extLst>
                <a:ext uri="{FF2B5EF4-FFF2-40B4-BE49-F238E27FC236}">
                  <a16:creationId xmlns:a16="http://schemas.microsoft.com/office/drawing/2014/main" id="{091E4E2C-D8BE-4D68-B3A4-021E5E09AE37}"/>
                </a:ext>
                <a:ext uri="{C183D7F6-B498-43B3-948B-1728B52AA6E4}">
                  <adec:decorative xmlns:adec="http://schemas.microsoft.com/office/drawing/2017/decorative" val="1"/>
                </a:ext>
              </a:extLst>
            </p:cNvPr>
            <p:cNvSpPr/>
            <p:nvPr/>
          </p:nvSpPr>
          <p:spPr>
            <a:xfrm>
              <a:off x="2290448" y="2064137"/>
              <a:ext cx="8711362" cy="42976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46" name="Graphic 45">
              <a:extLst>
                <a:ext uri="{FF2B5EF4-FFF2-40B4-BE49-F238E27FC236}">
                  <a16:creationId xmlns:a16="http://schemas.microsoft.com/office/drawing/2014/main" id="{0403E8C5-78B5-458E-895C-29076451994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90448" y="2064138"/>
              <a:ext cx="457200" cy="457200"/>
            </a:xfrm>
            <a:prstGeom prst="rect">
              <a:avLst/>
            </a:prstGeom>
          </p:spPr>
        </p:pic>
        <p:pic>
          <p:nvPicPr>
            <p:cNvPr id="48" name="Graphic 47">
              <a:extLst>
                <a:ext uri="{FF2B5EF4-FFF2-40B4-BE49-F238E27FC236}">
                  <a16:creationId xmlns:a16="http://schemas.microsoft.com/office/drawing/2014/main" id="{56420602-C2C8-4B4B-9778-ED8C5A16EDF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18671" y="3854237"/>
              <a:ext cx="469900" cy="469900"/>
            </a:xfrm>
            <a:prstGeom prst="rect">
              <a:avLst/>
            </a:prstGeom>
          </p:spPr>
        </p:pic>
        <p:pic>
          <p:nvPicPr>
            <p:cNvPr id="51" name="Graphic 50">
              <a:extLst>
                <a:ext uri="{FF2B5EF4-FFF2-40B4-BE49-F238E27FC236}">
                  <a16:creationId xmlns:a16="http://schemas.microsoft.com/office/drawing/2014/main" id="{94C1B304-56FF-4C6F-9753-249A305F8BB4}"/>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08143" y="3851681"/>
              <a:ext cx="469900" cy="469900"/>
            </a:xfrm>
            <a:prstGeom prst="rect">
              <a:avLst/>
            </a:prstGeom>
          </p:spPr>
        </p:pic>
      </p:grpSp>
    </p:spTree>
    <p:custDataLst>
      <p:tags r:id="rId1"/>
    </p:custDataLst>
    <p:extLst>
      <p:ext uri="{BB962C8B-B14F-4D97-AF65-F5344CB8AC3E}">
        <p14:creationId xmlns:p14="http://schemas.microsoft.com/office/powerpoint/2010/main" val="32609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53B35E-A908-43CB-88B1-6892738A40EF}"/>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25</a:t>
            </a:fld>
            <a:endParaRPr lang="en-US"/>
          </a:p>
        </p:txBody>
      </p:sp>
      <p:sp>
        <p:nvSpPr>
          <p:cNvPr id="2" name="Title 1"/>
          <p:cNvSpPr>
            <a:spLocks noGrp="1"/>
          </p:cNvSpPr>
          <p:nvPr>
            <p:ph type="title"/>
          </p:nvPr>
        </p:nvSpPr>
        <p:spPr/>
        <p:txBody>
          <a:bodyPr/>
          <a:lstStyle/>
          <a:p>
            <a:r>
              <a:rPr lang="en-US"/>
              <a:t>Lab 5: Tasks</a:t>
            </a:r>
          </a:p>
        </p:txBody>
      </p:sp>
      <p:sp>
        <p:nvSpPr>
          <p:cNvPr id="3" name="Content Placeholder 2"/>
          <p:cNvSpPr>
            <a:spLocks noGrp="1"/>
          </p:cNvSpPr>
          <p:nvPr>
            <p:ph sz="quarter" idx="21"/>
          </p:nvPr>
        </p:nvSpPr>
        <p:spPr>
          <a:xfrm>
            <a:off x="2889504" y="2093976"/>
            <a:ext cx="7653527" cy="3273552"/>
          </a:xfrm>
        </p:spPr>
        <p:txBody>
          <a:bodyPr>
            <a:normAutofit/>
          </a:bodyPr>
          <a:lstStyle/>
          <a:p>
            <a:pPr marL="0" indent="0">
              <a:spcBef>
                <a:spcPts val="3600"/>
              </a:spcBef>
              <a:spcAft>
                <a:spcPts val="600"/>
              </a:spcAft>
              <a:buNone/>
            </a:pPr>
            <a:r>
              <a:rPr lang="en-US"/>
              <a:t>Create a </a:t>
            </a:r>
            <a:r>
              <a:rPr lang="en-US" b="1">
                <a:latin typeface="Amazon Ember" panose="020B0603020204020204" pitchFamily="34" charset="0"/>
                <a:ea typeface="Amazon Ember" panose="020B0603020204020204" pitchFamily="34" charset="0"/>
                <a:cs typeface="Amazon Ember" panose="020B0603020204020204" pitchFamily="34" charset="0"/>
              </a:rPr>
              <a:t>VPC</a:t>
            </a:r>
            <a:r>
              <a:rPr lang="en-US"/>
              <a:t> </a:t>
            </a:r>
            <a:r>
              <a:rPr lang="en-US" b="1">
                <a:latin typeface="Amazon Ember" panose="020B0603020204020204" pitchFamily="34" charset="0"/>
                <a:ea typeface="Amazon Ember" panose="020B0603020204020204" pitchFamily="34" charset="0"/>
                <a:cs typeface="Amazon Ember" panose="020B0603020204020204" pitchFamily="34" charset="0"/>
              </a:rPr>
              <a:t>security group.</a:t>
            </a:r>
          </a:p>
          <a:p>
            <a:pPr marL="0" indent="0">
              <a:spcBef>
                <a:spcPts val="3600"/>
              </a:spcBef>
              <a:spcAft>
                <a:spcPts val="600"/>
              </a:spcAft>
              <a:buNone/>
            </a:pPr>
            <a:r>
              <a:rPr lang="en-US"/>
              <a:t>Create a </a:t>
            </a:r>
            <a:r>
              <a:rPr lang="en-US" b="1">
                <a:latin typeface="Amazon Ember" panose="020B0603020204020204" pitchFamily="34" charset="0"/>
                <a:ea typeface="Amazon Ember" panose="020B0603020204020204" pitchFamily="34" charset="0"/>
                <a:cs typeface="Amazon Ember" panose="020B0603020204020204" pitchFamily="34" charset="0"/>
              </a:rPr>
              <a:t>DB subnet group.</a:t>
            </a:r>
          </a:p>
          <a:p>
            <a:pPr marL="0" indent="0">
              <a:spcBef>
                <a:spcPts val="3600"/>
              </a:spcBef>
              <a:spcAft>
                <a:spcPts val="600"/>
              </a:spcAft>
              <a:buNone/>
            </a:pPr>
            <a:r>
              <a:rPr lang="en-US"/>
              <a:t>Create an </a:t>
            </a:r>
            <a:r>
              <a:rPr lang="en-US" b="1">
                <a:latin typeface="Amazon Ember" panose="020B0603020204020204" pitchFamily="34" charset="0"/>
                <a:ea typeface="Amazon Ember" panose="020B0603020204020204" pitchFamily="34" charset="0"/>
                <a:cs typeface="Amazon Ember" panose="020B0603020204020204" pitchFamily="34" charset="0"/>
              </a:rPr>
              <a:t>Amazon RDS DB </a:t>
            </a:r>
            <a:r>
              <a:rPr lang="en-US"/>
              <a:t>instance and interact with your database. </a:t>
            </a:r>
            <a:endParaRPr lang="en-US" b="1">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a:extLst>
              <a:ext uri="{FF2B5EF4-FFF2-40B4-BE49-F238E27FC236}">
                <a16:creationId xmlns:a16="http://schemas.microsoft.com/office/drawing/2014/main" id="{EAB1EA33-9D6B-458D-9A7F-6A42B80C9627}"/>
              </a:ext>
              <a:ext uri="{C183D7F6-B498-43B3-948B-1728B52AA6E4}">
                <adec:decorative xmlns:adec="http://schemas.microsoft.com/office/drawing/2017/decorative" val="1"/>
              </a:ext>
            </a:extLst>
          </p:cNvPr>
          <p:cNvGrpSpPr/>
          <p:nvPr/>
        </p:nvGrpSpPr>
        <p:grpSpPr>
          <a:xfrm>
            <a:off x="648328" y="1826534"/>
            <a:ext cx="2181896" cy="3425079"/>
            <a:chOff x="648328" y="1826534"/>
            <a:chExt cx="2181896" cy="3425079"/>
          </a:xfrm>
        </p:grpSpPr>
        <p:sp>
          <p:nvSpPr>
            <p:cNvPr id="31" name="TextBox 30">
              <a:extLst>
                <a:ext uri="{FF2B5EF4-FFF2-40B4-BE49-F238E27FC236}">
                  <a16:creationId xmlns:a16="http://schemas.microsoft.com/office/drawing/2014/main" id="{A245FF36-209A-C74A-844E-124C423C0626}"/>
                </a:ext>
                <a:ext uri="{C183D7F6-B498-43B3-948B-1728B52AA6E4}">
                  <adec:decorative xmlns:adec="http://schemas.microsoft.com/office/drawing/2017/decorative" val="1"/>
                </a:ext>
              </a:extLst>
            </p:cNvPr>
            <p:cNvSpPr txBox="1"/>
            <p:nvPr/>
          </p:nvSpPr>
          <p:spPr>
            <a:xfrm>
              <a:off x="1524518" y="4774722"/>
              <a:ext cx="1305706" cy="476891"/>
            </a:xfrm>
            <a:prstGeom prst="rect">
              <a:avLst/>
            </a:prstGeom>
            <a:noFill/>
          </p:spPr>
          <p:txBody>
            <a:bodyPr wrap="square" lIns="0" tIns="0" rIns="0" bIns="0" rtlCol="0" anchor="t">
              <a:noAutofit/>
            </a:bodyPr>
            <a:lstStyle/>
            <a:p>
              <a:pPr algn="ctr"/>
              <a:r>
                <a:rPr lang="en-US" sz="1600"/>
                <a:t>Amazon RDS</a:t>
              </a:r>
            </a:p>
          </p:txBody>
        </p:sp>
        <p:pic>
          <p:nvPicPr>
            <p:cNvPr id="14" name="Graphic 13">
              <a:extLst>
                <a:ext uri="{FF2B5EF4-FFF2-40B4-BE49-F238E27FC236}">
                  <a16:creationId xmlns:a16="http://schemas.microsoft.com/office/drawing/2014/main" id="{875E1EE2-AC0F-44DE-B399-FA8E3D674C5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1771" y="4023602"/>
              <a:ext cx="711200" cy="711200"/>
            </a:xfrm>
            <a:prstGeom prst="rect">
              <a:avLst/>
            </a:prstGeom>
          </p:spPr>
        </p:pic>
        <p:sp>
          <p:nvSpPr>
            <p:cNvPr id="16" name="Rectangle 15">
              <a:extLst>
                <a:ext uri="{FF2B5EF4-FFF2-40B4-BE49-F238E27FC236}">
                  <a16:creationId xmlns:a16="http://schemas.microsoft.com/office/drawing/2014/main" id="{96AD322C-D9EC-4403-827F-00E695481B94}"/>
                </a:ext>
                <a:ext uri="{C183D7F6-B498-43B3-948B-1728B52AA6E4}">
                  <adec:decorative xmlns:adec="http://schemas.microsoft.com/office/drawing/2017/decorative" val="1"/>
                </a:ext>
              </a:extLst>
            </p:cNvPr>
            <p:cNvSpPr/>
            <p:nvPr/>
          </p:nvSpPr>
          <p:spPr>
            <a:xfrm>
              <a:off x="648328" y="1826534"/>
              <a:ext cx="1920240" cy="9144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latin typeface="Arial" panose="020B0604020202020204"/>
                  <a:ea typeface="+mn-ea"/>
                  <a:cs typeface="+mn-cs"/>
                </a:rPr>
                <a:t>Security group</a:t>
              </a:r>
            </a:p>
          </p:txBody>
        </p:sp>
        <p:sp>
          <p:nvSpPr>
            <p:cNvPr id="17" name="Rectangle 16">
              <a:extLst>
                <a:ext uri="{FF2B5EF4-FFF2-40B4-BE49-F238E27FC236}">
                  <a16:creationId xmlns:a16="http://schemas.microsoft.com/office/drawing/2014/main" id="{43F5C777-E282-423A-B7BF-F9B585422E6C}"/>
                </a:ext>
                <a:ext uri="{C183D7F6-B498-43B3-948B-1728B52AA6E4}">
                  <adec:decorative xmlns:adec="http://schemas.microsoft.com/office/drawing/2017/decorative" val="1"/>
                </a:ext>
              </a:extLst>
            </p:cNvPr>
            <p:cNvSpPr/>
            <p:nvPr/>
          </p:nvSpPr>
          <p:spPr>
            <a:xfrm>
              <a:off x="648328" y="2926878"/>
              <a:ext cx="1920240" cy="9144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pic>
          <p:nvPicPr>
            <p:cNvPr id="21" name="Graphic 20">
              <a:extLst>
                <a:ext uri="{FF2B5EF4-FFF2-40B4-BE49-F238E27FC236}">
                  <a16:creationId xmlns:a16="http://schemas.microsoft.com/office/drawing/2014/main" id="{1F7E3577-801C-49BC-986E-6CE2F11CF6E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8328" y="2926878"/>
              <a:ext cx="457200" cy="457200"/>
            </a:xfrm>
            <a:prstGeom prst="rect">
              <a:avLst/>
            </a:prstGeom>
          </p:spPr>
        </p:pic>
      </p:grpSp>
    </p:spTree>
    <p:custDataLst>
      <p:tags r:id="rId1"/>
    </p:custDataLst>
    <p:extLst>
      <p:ext uri="{BB962C8B-B14F-4D97-AF65-F5344CB8AC3E}">
        <p14:creationId xmlns:p14="http://schemas.microsoft.com/office/powerpoint/2010/main" val="3893952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FEF1DC-6605-4FB2-A901-DE9077E991D2}"/>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26</a:t>
            </a:fld>
            <a:endParaRPr lang="en-US"/>
          </a:p>
        </p:txBody>
      </p:sp>
      <p:sp>
        <p:nvSpPr>
          <p:cNvPr id="2" name="Title 1"/>
          <p:cNvSpPr>
            <a:spLocks noGrp="1"/>
          </p:cNvSpPr>
          <p:nvPr>
            <p:ph type="title"/>
          </p:nvPr>
        </p:nvSpPr>
        <p:spPr/>
        <p:txBody>
          <a:bodyPr/>
          <a:lstStyle/>
          <a:p>
            <a:r>
              <a:rPr lang="en-US"/>
              <a:t>Lab 5: Final product</a:t>
            </a:r>
          </a:p>
        </p:txBody>
      </p:sp>
      <p:grpSp>
        <p:nvGrpSpPr>
          <p:cNvPr id="86" name="Group 85" descr="Final lab architecture.">
            <a:extLst>
              <a:ext uri="{FF2B5EF4-FFF2-40B4-BE49-F238E27FC236}">
                <a16:creationId xmlns:a16="http://schemas.microsoft.com/office/drawing/2014/main" id="{70A958E5-07F7-44EA-956D-D0DD3F1CCAFE}"/>
              </a:ext>
            </a:extLst>
          </p:cNvPr>
          <p:cNvGrpSpPr/>
          <p:nvPr/>
        </p:nvGrpSpPr>
        <p:grpSpPr>
          <a:xfrm>
            <a:off x="1167389" y="1713942"/>
            <a:ext cx="9834421" cy="4297680"/>
            <a:chOff x="1167389" y="1713942"/>
            <a:chExt cx="9834421" cy="4297680"/>
          </a:xfrm>
        </p:grpSpPr>
        <p:sp>
          <p:nvSpPr>
            <p:cNvPr id="43" name="Rectangle 42">
              <a:extLst>
                <a:ext uri="{FF2B5EF4-FFF2-40B4-BE49-F238E27FC236}">
                  <a16:creationId xmlns:a16="http://schemas.microsoft.com/office/drawing/2014/main" id="{34C8BF43-0CAE-44D3-AC46-7CAB38148F66}"/>
                </a:ext>
                <a:ext uri="{C183D7F6-B498-43B3-948B-1728B52AA6E4}">
                  <adec:decorative xmlns:adec="http://schemas.microsoft.com/office/drawing/2017/decorative" val="1"/>
                </a:ext>
              </a:extLst>
            </p:cNvPr>
            <p:cNvSpPr/>
            <p:nvPr/>
          </p:nvSpPr>
          <p:spPr>
            <a:xfrm>
              <a:off x="4064041" y="2629952"/>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Public subnet 1:</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10.0.1.0/24</a:t>
              </a:r>
              <a:endParaRPr kumimoji="0" lang="en-US" b="0" i="0" u="none" strike="noStrike" kern="0" cap="none" spc="0" normalizeH="0" baseline="0" noProof="0">
                <a:ln>
                  <a:noFill/>
                </a:ln>
                <a:solidFill>
                  <a:srgbClr val="1D8900"/>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76E88E06-DCE0-4C6A-A1B3-E1C9076B4E41}"/>
                </a:ext>
                <a:ext uri="{C183D7F6-B498-43B3-948B-1728B52AA6E4}">
                  <adec:decorative xmlns:adec="http://schemas.microsoft.com/office/drawing/2017/decorative" val="1"/>
                </a:ext>
              </a:extLst>
            </p:cNvPr>
            <p:cNvSpPr/>
            <p:nvPr/>
          </p:nvSpPr>
          <p:spPr>
            <a:xfrm>
              <a:off x="7387645" y="2607257"/>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Public subnet 2:</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10.0.2.0/24</a:t>
              </a:r>
              <a:endParaRPr kumimoji="0" lang="en-US" b="0" i="0" u="none" strike="noStrike" kern="0" cap="none" spc="0" normalizeH="0" baseline="0" noProof="0">
                <a:ln>
                  <a:noFill/>
                </a:ln>
                <a:solidFill>
                  <a:srgbClr val="1D8900"/>
                </a:solidFill>
                <a:effectLst/>
                <a:uLnTx/>
                <a:uFillTx/>
                <a:latin typeface="Arial" panose="020B0604020202020204"/>
                <a:ea typeface="+mn-ea"/>
                <a:cs typeface="+mn-cs"/>
              </a:endParaRPr>
            </a:p>
          </p:txBody>
        </p:sp>
        <p:sp>
          <p:nvSpPr>
            <p:cNvPr id="45" name="Rectangle 44">
              <a:extLst>
                <a:ext uri="{FF2B5EF4-FFF2-40B4-BE49-F238E27FC236}">
                  <a16:creationId xmlns:a16="http://schemas.microsoft.com/office/drawing/2014/main" id="{8720ECF4-648D-4A77-85C8-60C49E12F012}"/>
                </a:ext>
                <a:ext uri="{C183D7F6-B498-43B3-948B-1728B52AA6E4}">
                  <adec:decorative xmlns:adec="http://schemas.microsoft.com/office/drawing/2017/decorative" val="1"/>
                </a:ext>
              </a:extLst>
            </p:cNvPr>
            <p:cNvSpPr/>
            <p:nvPr/>
          </p:nvSpPr>
          <p:spPr>
            <a:xfrm>
              <a:off x="7223914" y="1830299"/>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3"/>
                  </a:solidFill>
                </a:rPr>
                <a:t>Availability Zone B</a:t>
              </a:r>
            </a:p>
          </p:txBody>
        </p:sp>
        <p:sp>
          <p:nvSpPr>
            <p:cNvPr id="46" name="TextBox 45">
              <a:extLst>
                <a:ext uri="{FF2B5EF4-FFF2-40B4-BE49-F238E27FC236}">
                  <a16:creationId xmlns:a16="http://schemas.microsoft.com/office/drawing/2014/main" id="{90A18F2F-9410-4855-BA70-D0E730D6FB24}"/>
                </a:ext>
                <a:ext uri="{C183D7F6-B498-43B3-948B-1728B52AA6E4}">
                  <adec:decorative xmlns:adec="http://schemas.microsoft.com/office/drawing/2017/decorative" val="1"/>
                </a:ext>
              </a:extLst>
            </p:cNvPr>
            <p:cNvSpPr txBox="1"/>
            <p:nvPr/>
          </p:nvSpPr>
          <p:spPr>
            <a:xfrm>
              <a:off x="2228255" y="3506647"/>
              <a:ext cx="1259655" cy="523220"/>
            </a:xfrm>
            <a:prstGeom prst="rect">
              <a:avLst/>
            </a:prstGeom>
            <a:noFill/>
          </p:spPr>
          <p:txBody>
            <a:bodyPr wrap="square" rtlCol="0">
              <a:spAutoFit/>
            </a:bodyPr>
            <a:lstStyle/>
            <a:p>
              <a:pPr algn="ctr"/>
              <a:r>
                <a:rPr lang="en-US" sz="1400"/>
                <a:t>Internet gateway</a:t>
              </a:r>
            </a:p>
          </p:txBody>
        </p:sp>
        <p:pic>
          <p:nvPicPr>
            <p:cNvPr id="47" name="Graphic 46">
              <a:extLst>
                <a:ext uri="{FF2B5EF4-FFF2-40B4-BE49-F238E27FC236}">
                  <a16:creationId xmlns:a16="http://schemas.microsoft.com/office/drawing/2014/main" id="{0A4F1C1B-BBAD-48F2-B177-6B46B285223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3132" y="3041065"/>
              <a:ext cx="469900" cy="469900"/>
            </a:xfrm>
            <a:prstGeom prst="rect">
              <a:avLst/>
            </a:prstGeom>
          </p:spPr>
        </p:pic>
        <p:pic>
          <p:nvPicPr>
            <p:cNvPr id="48" name="Graphic 47">
              <a:extLst>
                <a:ext uri="{FF2B5EF4-FFF2-40B4-BE49-F238E27FC236}">
                  <a16:creationId xmlns:a16="http://schemas.microsoft.com/office/drawing/2014/main" id="{E4C3B5DA-5A8D-4132-A40A-B3FDC12C00E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1264" y="2904389"/>
              <a:ext cx="469900" cy="469900"/>
            </a:xfrm>
            <a:prstGeom prst="rect">
              <a:avLst/>
            </a:prstGeom>
          </p:spPr>
        </p:pic>
        <p:sp>
          <p:nvSpPr>
            <p:cNvPr id="49" name="TextBox 48">
              <a:extLst>
                <a:ext uri="{FF2B5EF4-FFF2-40B4-BE49-F238E27FC236}">
                  <a16:creationId xmlns:a16="http://schemas.microsoft.com/office/drawing/2014/main" id="{7A0191CE-3C2D-418B-91EF-49E0ED839108}"/>
                </a:ext>
                <a:ext uri="{C183D7F6-B498-43B3-948B-1728B52AA6E4}">
                  <adec:decorative xmlns:adec="http://schemas.microsoft.com/office/drawing/2017/decorative" val="1"/>
                </a:ext>
              </a:extLst>
            </p:cNvPr>
            <p:cNvSpPr txBox="1"/>
            <p:nvPr/>
          </p:nvSpPr>
          <p:spPr>
            <a:xfrm>
              <a:off x="1167389" y="3291796"/>
              <a:ext cx="1072750" cy="338554"/>
            </a:xfrm>
            <a:prstGeom prst="rect">
              <a:avLst/>
            </a:prstGeom>
            <a:noFill/>
          </p:spPr>
          <p:txBody>
            <a:bodyPr wrap="square" rtlCol="0">
              <a:spAutoFit/>
            </a:bodyPr>
            <a:lstStyle/>
            <a:p>
              <a:pPr algn="ctr"/>
              <a:r>
                <a:rPr lang="en-US" sz="1600">
                  <a:solidFill>
                    <a:srgbClr val="232F3E"/>
                  </a:solidFill>
                </a:rPr>
                <a:t>Internet</a:t>
              </a:r>
            </a:p>
          </p:txBody>
        </p:sp>
        <p:cxnSp>
          <p:nvCxnSpPr>
            <p:cNvPr id="50" name="Straight Arrow Connector 49">
              <a:extLst>
                <a:ext uri="{FF2B5EF4-FFF2-40B4-BE49-F238E27FC236}">
                  <a16:creationId xmlns:a16="http://schemas.microsoft.com/office/drawing/2014/main" id="{3A232D1C-69C3-486D-9C14-9F182449AE27}"/>
                </a:ext>
                <a:ext uri="{C183D7F6-B498-43B3-948B-1728B52AA6E4}">
                  <adec:decorative xmlns:adec="http://schemas.microsoft.com/office/drawing/2017/decorative" val="1"/>
                </a:ext>
              </a:extLst>
            </p:cNvPr>
            <p:cNvCxnSpPr>
              <a:cxnSpLocks/>
              <a:endCxn id="47" idx="1"/>
            </p:cNvCxnSpPr>
            <p:nvPr/>
          </p:nvCxnSpPr>
          <p:spPr>
            <a:xfrm>
              <a:off x="2003357" y="3276015"/>
              <a:ext cx="619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27233C0F-9806-4FAA-90B7-64AAE45C06E1}"/>
                </a:ext>
                <a:ext uri="{C183D7F6-B498-43B3-948B-1728B52AA6E4}">
                  <adec:decorative xmlns:adec="http://schemas.microsoft.com/office/drawing/2017/decorative" val="1"/>
                </a:ext>
              </a:extLst>
            </p:cNvPr>
            <p:cNvSpPr/>
            <p:nvPr/>
          </p:nvSpPr>
          <p:spPr>
            <a:xfrm>
              <a:off x="3853517" y="1830300"/>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3"/>
                  </a:solidFill>
                </a:rPr>
                <a:t>Availability Zone A</a:t>
              </a:r>
            </a:p>
          </p:txBody>
        </p:sp>
        <p:sp>
          <p:nvSpPr>
            <p:cNvPr id="53" name="Rectangle 52">
              <a:extLst>
                <a:ext uri="{FF2B5EF4-FFF2-40B4-BE49-F238E27FC236}">
                  <a16:creationId xmlns:a16="http://schemas.microsoft.com/office/drawing/2014/main" id="{6EE4F45B-CFD1-4472-8035-3FFD604F7282}"/>
                </a:ext>
                <a:ext uri="{C183D7F6-B498-43B3-948B-1728B52AA6E4}">
                  <adec:decorative xmlns:adec="http://schemas.microsoft.com/office/drawing/2017/decorative" val="1"/>
                </a:ext>
              </a:extLst>
            </p:cNvPr>
            <p:cNvSpPr/>
            <p:nvPr/>
          </p:nvSpPr>
          <p:spPr>
            <a:xfrm>
              <a:off x="7850751" y="3203752"/>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a:solidFill>
                    <a:srgbClr val="DF3312"/>
                  </a:solidFill>
                </a:rPr>
                <a:t>Security group</a:t>
              </a:r>
            </a:p>
          </p:txBody>
        </p:sp>
        <p:sp>
          <p:nvSpPr>
            <p:cNvPr id="55" name="TextBox 54">
              <a:extLst>
                <a:ext uri="{FF2B5EF4-FFF2-40B4-BE49-F238E27FC236}">
                  <a16:creationId xmlns:a16="http://schemas.microsoft.com/office/drawing/2014/main" id="{B7051D30-381E-4C2C-ABED-87A4323949A0}"/>
                </a:ext>
                <a:ext uri="{C183D7F6-B498-43B3-948B-1728B52AA6E4}">
                  <adec:decorative xmlns:adec="http://schemas.microsoft.com/office/drawing/2017/decorative" val="1"/>
                </a:ext>
              </a:extLst>
            </p:cNvPr>
            <p:cNvSpPr txBox="1"/>
            <p:nvPr/>
          </p:nvSpPr>
          <p:spPr>
            <a:xfrm>
              <a:off x="8502432" y="3446605"/>
              <a:ext cx="750526"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Web</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56" name="Rectangle 55">
              <a:extLst>
                <a:ext uri="{FF2B5EF4-FFF2-40B4-BE49-F238E27FC236}">
                  <a16:creationId xmlns:a16="http://schemas.microsoft.com/office/drawing/2014/main" id="{04D077E6-8C81-4C1F-BCF9-A167E64CC151}"/>
                </a:ext>
                <a:ext uri="{C183D7F6-B498-43B3-948B-1728B52AA6E4}">
                  <adec:decorative xmlns:adec="http://schemas.microsoft.com/office/drawing/2017/decorative" val="1"/>
                </a:ext>
              </a:extLst>
            </p:cNvPr>
            <p:cNvSpPr/>
            <p:nvPr/>
          </p:nvSpPr>
          <p:spPr>
            <a:xfrm>
              <a:off x="2843417" y="2219554"/>
              <a:ext cx="7905127" cy="3657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 10.0.0.0/16</a:t>
              </a:r>
            </a:p>
          </p:txBody>
        </p:sp>
        <p:sp>
          <p:nvSpPr>
            <p:cNvPr id="57" name="Rectangle 56">
              <a:extLst>
                <a:ext uri="{FF2B5EF4-FFF2-40B4-BE49-F238E27FC236}">
                  <a16:creationId xmlns:a16="http://schemas.microsoft.com/office/drawing/2014/main" id="{FCCB7EBF-26A3-43B7-8EE5-F7E363D2611C}"/>
                </a:ext>
                <a:ext uri="{C183D7F6-B498-43B3-948B-1728B52AA6E4}">
                  <adec:decorative xmlns:adec="http://schemas.microsoft.com/office/drawing/2017/decorative" val="1"/>
                </a:ext>
              </a:extLst>
            </p:cNvPr>
            <p:cNvSpPr/>
            <p:nvPr/>
          </p:nvSpPr>
          <p:spPr>
            <a:xfrm>
              <a:off x="4064041" y="4268946"/>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1:</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007CBC"/>
                  </a:solidFill>
                  <a:latin typeface="Arial" panose="020B0604020202020204"/>
                </a:rPr>
                <a:t>   10.0.3.0/24</a:t>
              </a:r>
              <a:endParaRPr kumimoji="0" lang="en-US" sz="16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58" name="Graphic 57">
              <a:extLst>
                <a:ext uri="{FF2B5EF4-FFF2-40B4-BE49-F238E27FC236}">
                  <a16:creationId xmlns:a16="http://schemas.microsoft.com/office/drawing/2014/main" id="{06702FAC-6EA8-4BAD-BF6C-A08EF0315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64041" y="2627593"/>
              <a:ext cx="548640" cy="548640"/>
            </a:xfrm>
            <a:prstGeom prst="rect">
              <a:avLst/>
            </a:prstGeom>
          </p:spPr>
        </p:pic>
        <p:pic>
          <p:nvPicPr>
            <p:cNvPr id="59" name="Graphic 58">
              <a:extLst>
                <a:ext uri="{FF2B5EF4-FFF2-40B4-BE49-F238E27FC236}">
                  <a16:creationId xmlns:a16="http://schemas.microsoft.com/office/drawing/2014/main" id="{AE6C689D-71FE-4E57-8F1E-977970A8557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64041" y="4266587"/>
              <a:ext cx="457200" cy="457200"/>
            </a:xfrm>
            <a:prstGeom prst="rect">
              <a:avLst/>
            </a:prstGeom>
          </p:spPr>
        </p:pic>
        <p:pic>
          <p:nvPicPr>
            <p:cNvPr id="60" name="Graphic 59">
              <a:extLst>
                <a:ext uri="{FF2B5EF4-FFF2-40B4-BE49-F238E27FC236}">
                  <a16:creationId xmlns:a16="http://schemas.microsoft.com/office/drawing/2014/main" id="{26865AFB-0854-46F5-A6B1-7823E9A7C20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43417" y="2219554"/>
              <a:ext cx="457200" cy="457200"/>
            </a:xfrm>
            <a:prstGeom prst="rect">
              <a:avLst/>
            </a:prstGeom>
          </p:spPr>
        </p:pic>
        <p:sp>
          <p:nvSpPr>
            <p:cNvPr id="61" name="Rectangle 60">
              <a:extLst>
                <a:ext uri="{FF2B5EF4-FFF2-40B4-BE49-F238E27FC236}">
                  <a16:creationId xmlns:a16="http://schemas.microsoft.com/office/drawing/2014/main" id="{CADBBA8F-28A2-43E1-931E-AC689C99E597}"/>
                </a:ext>
                <a:ext uri="{C183D7F6-B498-43B3-948B-1728B52AA6E4}">
                  <adec:decorative xmlns:adec="http://schemas.microsoft.com/office/drawing/2017/decorative" val="1"/>
                </a:ext>
              </a:extLst>
            </p:cNvPr>
            <p:cNvSpPr/>
            <p:nvPr/>
          </p:nvSpPr>
          <p:spPr>
            <a:xfrm>
              <a:off x="7387645" y="4246251"/>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2:</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007CBC"/>
                  </a:solidFill>
                  <a:latin typeface="Arial" panose="020B0604020202020204"/>
                </a:rPr>
                <a:t>   10.0.4.0/24</a:t>
              </a:r>
              <a:endParaRPr kumimoji="0" lang="en-US" sz="16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62" name="Graphic 61">
              <a:extLst>
                <a:ext uri="{FF2B5EF4-FFF2-40B4-BE49-F238E27FC236}">
                  <a16:creationId xmlns:a16="http://schemas.microsoft.com/office/drawing/2014/main" id="{B8BAD349-578B-42AD-9751-CC18F728284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87645" y="2604898"/>
              <a:ext cx="548640" cy="548640"/>
            </a:xfrm>
            <a:prstGeom prst="rect">
              <a:avLst/>
            </a:prstGeom>
          </p:spPr>
        </p:pic>
        <p:pic>
          <p:nvPicPr>
            <p:cNvPr id="63" name="Graphic 62">
              <a:extLst>
                <a:ext uri="{FF2B5EF4-FFF2-40B4-BE49-F238E27FC236}">
                  <a16:creationId xmlns:a16="http://schemas.microsoft.com/office/drawing/2014/main" id="{36EB3036-6E3F-4F1A-B724-4CA937C0EC4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645" y="4243892"/>
              <a:ext cx="457200" cy="457200"/>
            </a:xfrm>
            <a:prstGeom prst="rect">
              <a:avLst/>
            </a:prstGeom>
          </p:spPr>
        </p:pic>
        <p:sp>
          <p:nvSpPr>
            <p:cNvPr id="64" name="Rectangle 63">
              <a:extLst>
                <a:ext uri="{FF2B5EF4-FFF2-40B4-BE49-F238E27FC236}">
                  <a16:creationId xmlns:a16="http://schemas.microsoft.com/office/drawing/2014/main" id="{25F3EA0B-0370-4AFF-8D74-F14530297B7B}"/>
                </a:ext>
                <a:ext uri="{C183D7F6-B498-43B3-948B-1728B52AA6E4}">
                  <adec:decorative xmlns:adec="http://schemas.microsoft.com/office/drawing/2017/decorative" val="1"/>
                </a:ext>
              </a:extLst>
            </p:cNvPr>
            <p:cNvSpPr/>
            <p:nvPr/>
          </p:nvSpPr>
          <p:spPr>
            <a:xfrm>
              <a:off x="2290448" y="1713942"/>
              <a:ext cx="8711362" cy="42976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65" name="Graphic 64">
              <a:extLst>
                <a:ext uri="{FF2B5EF4-FFF2-40B4-BE49-F238E27FC236}">
                  <a16:creationId xmlns:a16="http://schemas.microsoft.com/office/drawing/2014/main" id="{EE3DF38E-8B1D-4918-B3AB-E9B43BA228A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90448" y="1713943"/>
              <a:ext cx="457200" cy="457200"/>
            </a:xfrm>
            <a:prstGeom prst="rect">
              <a:avLst/>
            </a:prstGeom>
          </p:spPr>
        </p:pic>
        <p:pic>
          <p:nvPicPr>
            <p:cNvPr id="67" name="Graphic 66">
              <a:extLst>
                <a:ext uri="{FF2B5EF4-FFF2-40B4-BE49-F238E27FC236}">
                  <a16:creationId xmlns:a16="http://schemas.microsoft.com/office/drawing/2014/main" id="{93CD79F4-853E-4B5B-AF4D-726FF4D6B4A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18671" y="3504042"/>
              <a:ext cx="469900" cy="469900"/>
            </a:xfrm>
            <a:prstGeom prst="rect">
              <a:avLst/>
            </a:prstGeom>
          </p:spPr>
        </p:pic>
        <p:sp>
          <p:nvSpPr>
            <p:cNvPr id="68" name="Rectangle 67">
              <a:extLst>
                <a:ext uri="{FF2B5EF4-FFF2-40B4-BE49-F238E27FC236}">
                  <a16:creationId xmlns:a16="http://schemas.microsoft.com/office/drawing/2014/main" id="{1598E964-1DAC-41EA-80F8-6F466C1C85B9}"/>
                </a:ext>
                <a:ext uri="{C183D7F6-B498-43B3-948B-1728B52AA6E4}">
                  <adec:decorative xmlns:adec="http://schemas.microsoft.com/office/drawing/2017/decorative" val="1"/>
                </a:ext>
              </a:extLst>
            </p:cNvPr>
            <p:cNvSpPr/>
            <p:nvPr/>
          </p:nvSpPr>
          <p:spPr>
            <a:xfrm>
              <a:off x="4580213" y="4844708"/>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a:solidFill>
                    <a:srgbClr val="DF3312"/>
                  </a:solidFill>
                </a:rPr>
                <a:t>Security group</a:t>
              </a:r>
            </a:p>
          </p:txBody>
        </p:sp>
        <p:sp>
          <p:nvSpPr>
            <p:cNvPr id="69" name="Rectangle 68">
              <a:extLst>
                <a:ext uri="{FF2B5EF4-FFF2-40B4-BE49-F238E27FC236}">
                  <a16:creationId xmlns:a16="http://schemas.microsoft.com/office/drawing/2014/main" id="{8CC63880-49AE-48CD-9ED4-93E34B4DA4C5}"/>
                </a:ext>
                <a:ext uri="{C183D7F6-B498-43B3-948B-1728B52AA6E4}">
                  <adec:decorative xmlns:adec="http://schemas.microsoft.com/office/drawing/2017/decorative" val="1"/>
                </a:ext>
              </a:extLst>
            </p:cNvPr>
            <p:cNvSpPr/>
            <p:nvPr/>
          </p:nvSpPr>
          <p:spPr>
            <a:xfrm>
              <a:off x="7854296" y="4844708"/>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a:solidFill>
                    <a:srgbClr val="DF3312"/>
                  </a:solidFill>
                </a:rPr>
                <a:t>Security group</a:t>
              </a:r>
            </a:p>
          </p:txBody>
        </p:sp>
        <p:sp>
          <p:nvSpPr>
            <p:cNvPr id="70" name="TextBox 69">
              <a:extLst>
                <a:ext uri="{FF2B5EF4-FFF2-40B4-BE49-F238E27FC236}">
                  <a16:creationId xmlns:a16="http://schemas.microsoft.com/office/drawing/2014/main" id="{A64F415F-5338-40F7-B63E-3EC770B02902}"/>
                </a:ext>
                <a:ext uri="{C183D7F6-B498-43B3-948B-1728B52AA6E4}">
                  <adec:decorative xmlns:adec="http://schemas.microsoft.com/office/drawing/2017/decorative" val="1"/>
                </a:ext>
              </a:extLst>
            </p:cNvPr>
            <p:cNvSpPr txBox="1"/>
            <p:nvPr/>
          </p:nvSpPr>
          <p:spPr>
            <a:xfrm>
              <a:off x="5242475" y="5087561"/>
              <a:ext cx="872355"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RDS DB</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Primary</a:t>
              </a:r>
            </a:p>
          </p:txBody>
        </p:sp>
        <p:sp>
          <p:nvSpPr>
            <p:cNvPr id="71" name="TextBox 70">
              <a:extLst>
                <a:ext uri="{FF2B5EF4-FFF2-40B4-BE49-F238E27FC236}">
                  <a16:creationId xmlns:a16="http://schemas.microsoft.com/office/drawing/2014/main" id="{F285C4C8-3A9D-4733-A472-E00F2683E7D9}"/>
                </a:ext>
                <a:ext uri="{C183D7F6-B498-43B3-948B-1728B52AA6E4}">
                  <adec:decorative xmlns:adec="http://schemas.microsoft.com/office/drawing/2017/decorative" val="1"/>
                </a:ext>
              </a:extLst>
            </p:cNvPr>
            <p:cNvSpPr txBox="1"/>
            <p:nvPr/>
          </p:nvSpPr>
          <p:spPr>
            <a:xfrm>
              <a:off x="8502432" y="5087561"/>
              <a:ext cx="1122423"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RDS DB</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Secondary</a:t>
              </a:r>
            </a:p>
          </p:txBody>
        </p:sp>
        <p:pic>
          <p:nvPicPr>
            <p:cNvPr id="72" name="Graphic 71">
              <a:extLst>
                <a:ext uri="{FF2B5EF4-FFF2-40B4-BE49-F238E27FC236}">
                  <a16:creationId xmlns:a16="http://schemas.microsoft.com/office/drawing/2014/main" id="{073707F4-55E0-4648-87FF-3FB224E783E1}"/>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67011" y="5168576"/>
              <a:ext cx="457200" cy="457200"/>
            </a:xfrm>
            <a:prstGeom prst="rect">
              <a:avLst/>
            </a:prstGeom>
          </p:spPr>
        </p:pic>
        <p:pic>
          <p:nvPicPr>
            <p:cNvPr id="73" name="Graphic 72">
              <a:extLst>
                <a:ext uri="{FF2B5EF4-FFF2-40B4-BE49-F238E27FC236}">
                  <a16:creationId xmlns:a16="http://schemas.microsoft.com/office/drawing/2014/main" id="{E4AB7455-3CE4-4B10-B12B-55722A41316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73435" y="5168576"/>
              <a:ext cx="457200" cy="457200"/>
            </a:xfrm>
            <a:prstGeom prst="rect">
              <a:avLst/>
            </a:prstGeom>
          </p:spPr>
        </p:pic>
        <p:cxnSp>
          <p:nvCxnSpPr>
            <p:cNvPr id="75" name="Straight Arrow Connector 74">
              <a:extLst>
                <a:ext uri="{FF2B5EF4-FFF2-40B4-BE49-F238E27FC236}">
                  <a16:creationId xmlns:a16="http://schemas.microsoft.com/office/drawing/2014/main" id="{70F2DB0C-6886-4FA2-95FE-98F17A5DC4BA}"/>
                </a:ext>
                <a:ext uri="{C183D7F6-B498-43B3-948B-1728B52AA6E4}">
                  <adec:decorative xmlns:adec="http://schemas.microsoft.com/office/drawing/2017/decorative" val="1"/>
                </a:ext>
              </a:extLst>
            </p:cNvPr>
            <p:cNvCxnSpPr>
              <a:cxnSpLocks/>
              <a:stCxn id="72" idx="3"/>
              <a:endCxn id="73" idx="1"/>
            </p:cNvCxnSpPr>
            <p:nvPr/>
          </p:nvCxnSpPr>
          <p:spPr>
            <a:xfrm>
              <a:off x="5224211" y="5397176"/>
              <a:ext cx="2849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F0E44CD-90CF-4F93-9F71-AAC3DDEFAC2C}"/>
                </a:ext>
                <a:ext uri="{C183D7F6-B498-43B3-948B-1728B52AA6E4}">
                  <adec:decorative xmlns:adec="http://schemas.microsoft.com/office/drawing/2017/decorative" val="1"/>
                </a:ext>
              </a:extLst>
            </p:cNvPr>
            <p:cNvSpPr txBox="1"/>
            <p:nvPr/>
          </p:nvSpPr>
          <p:spPr>
            <a:xfrm>
              <a:off x="5378661" y="3368784"/>
              <a:ext cx="941283"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NAT</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pic>
          <p:nvPicPr>
            <p:cNvPr id="84" name="Graphic 83">
              <a:extLst>
                <a:ext uri="{FF2B5EF4-FFF2-40B4-BE49-F238E27FC236}">
                  <a16:creationId xmlns:a16="http://schemas.microsoft.com/office/drawing/2014/main" id="{453D41E3-C866-422C-B839-A461B54B292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08143" y="3423665"/>
              <a:ext cx="469900" cy="469900"/>
            </a:xfrm>
            <a:prstGeom prst="rect">
              <a:avLst/>
            </a:prstGeom>
          </p:spPr>
        </p:pic>
      </p:grpSp>
      <p:cxnSp>
        <p:nvCxnSpPr>
          <p:cNvPr id="8" name="Elbow Connector 7">
            <a:extLst>
              <a:ext uri="{FF2B5EF4-FFF2-40B4-BE49-F238E27FC236}">
                <a16:creationId xmlns:a16="http://schemas.microsoft.com/office/drawing/2014/main" id="{99875133-F16D-B7C8-01EB-5BC3A2A78A05}"/>
              </a:ext>
              <a:ext uri="{C183D7F6-B498-43B3-948B-1728B52AA6E4}">
                <adec:decorative xmlns:adec="http://schemas.microsoft.com/office/drawing/2017/decorative" val="1"/>
              </a:ext>
            </a:extLst>
          </p:cNvPr>
          <p:cNvCxnSpPr>
            <a:stCxn id="70" idx="1"/>
            <a:endCxn id="67" idx="1"/>
          </p:cNvCxnSpPr>
          <p:nvPr/>
        </p:nvCxnSpPr>
        <p:spPr>
          <a:xfrm rot="10800000" flipH="1">
            <a:off x="5242475" y="3738993"/>
            <a:ext cx="2876196" cy="1640957"/>
          </a:xfrm>
          <a:prstGeom prst="bentConnector3">
            <a:avLst>
              <a:gd name="adj1" fmla="val 39740"/>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1573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27</a:t>
            </a:fld>
            <a:endParaRPr lang="en-US"/>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13648" y="1920240"/>
            <a:ext cx="12205648" cy="434181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noGrp="1"/>
          </p:cNvSpPr>
          <p:nvPr>
            <p:ph type="title" idx="4294967295"/>
          </p:nvPr>
        </p:nvSpPr>
        <p:spPr>
          <a:xfrm>
            <a:off x="6617368" y="2168012"/>
            <a:ext cx="5155532" cy="3849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mj-lt"/>
                <a:ea typeface="Amazon Ember" panose="02000000000000000000" pitchFamily="2" charset="0"/>
                <a:cs typeface="Amazon Ember Light" panose="020B0403020204020204" pitchFamily="34" charset="0"/>
              </a:rPr>
              <a:t>Begin Lab 5: Build your DB server and interact with your DB using an application  </a:t>
            </a: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a:ea typeface="Amazon Ember Light" panose="020B0403020204020204" pitchFamily="34" charset="0"/>
                <a:cs typeface="Amazon Ember Light" panose="020B0403020204020204" pitchFamily="34" charset="0"/>
              </a:rPr>
              <a:t>~  30 minutes</a:t>
            </a:r>
          </a:p>
        </p:txBody>
      </p:sp>
    </p:spTree>
    <p:custDataLst>
      <p:tags r:id="rId1"/>
    </p:custDataLst>
    <p:extLst>
      <p:ext uri="{BB962C8B-B14F-4D97-AF65-F5344CB8AC3E}">
        <p14:creationId xmlns:p14="http://schemas.microsoft.com/office/powerpoint/2010/main" val="1319771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28</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ctrTitle"/>
          </p:nvPr>
        </p:nvSpPr>
        <p:spPr/>
        <p:txBody>
          <a:bodyPr>
            <a:normAutofit/>
          </a:bodyPr>
          <a:lstStyle/>
          <a:p>
            <a:r>
              <a:rPr lang="en-US">
                <a:latin typeface="+mj-lt"/>
              </a:rPr>
              <a:t>Lab debrief: </a:t>
            </a:r>
            <a:br>
              <a:rPr lang="en-US">
                <a:latin typeface="+mj-lt"/>
              </a:rPr>
            </a:br>
            <a:r>
              <a:rPr lang="en-US">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577840" y="1600200"/>
            <a:ext cx="5486400" cy="3657600"/>
          </a:xfrm>
          <a:prstGeom prst="rect">
            <a:avLst/>
          </a:prstGeom>
          <a:ln>
            <a:solidFill>
              <a:schemeClr val="accent1"/>
            </a:solidFill>
          </a:ln>
        </p:spPr>
      </p:pic>
    </p:spTree>
    <p:custDataLst>
      <p:tags r:id="rId1"/>
    </p:custDataLst>
    <p:extLst>
      <p:ext uri="{BB962C8B-B14F-4D97-AF65-F5344CB8AC3E}">
        <p14:creationId xmlns:p14="http://schemas.microsoft.com/office/powerpoint/2010/main" val="1423061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a:xfrm>
            <a:off x="11464495" y="6434750"/>
            <a:ext cx="484261" cy="265176"/>
          </a:xfrm>
        </p:spPr>
        <p:txBody>
          <a:bodyPr/>
          <a:lstStyle/>
          <a:p>
            <a:fld id="{B6A95138-A96E-2F42-A959-2EFD44FE4AB7}" type="slidenum">
              <a:rPr lang="en-US" smtClean="0"/>
              <a:pPr/>
              <a:t>29</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normAutofit/>
          </a:bodyPr>
          <a:lstStyle/>
          <a:p>
            <a:r>
              <a:rPr lang="en-US"/>
              <a:t>Section 1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a:t>With Amazon RDS, you can set up, operate, and scale relational databases in the cloud.</a:t>
            </a:r>
          </a:p>
          <a:p>
            <a:r>
              <a:rPr lang="en-US"/>
              <a:t>Features – </a:t>
            </a:r>
          </a:p>
          <a:p>
            <a:pPr lvl="1"/>
            <a:r>
              <a:rPr lang="en-US" sz="2000"/>
              <a:t>Managed service</a:t>
            </a:r>
          </a:p>
          <a:p>
            <a:pPr lvl="1"/>
            <a:r>
              <a:rPr lang="en-US" sz="2000"/>
              <a:t>Accessible via the console, AWS Command Line Interface (AWS CLI), or application programming interface (API) calls</a:t>
            </a:r>
          </a:p>
          <a:p>
            <a:pPr lvl="1"/>
            <a:r>
              <a:rPr lang="en-US" sz="2000"/>
              <a:t>Scalable (compute and storage)</a:t>
            </a:r>
          </a:p>
          <a:p>
            <a:pPr lvl="1"/>
            <a:r>
              <a:rPr lang="en-US" sz="2000"/>
              <a:t>Automated redundancy and backup are available</a:t>
            </a:r>
          </a:p>
          <a:p>
            <a:pPr lvl="1"/>
            <a:r>
              <a:rPr lang="en-US" sz="2000"/>
              <a:t>Supported database engines:</a:t>
            </a:r>
          </a:p>
          <a:p>
            <a:pPr lvl="2"/>
            <a:r>
              <a:rPr lang="en-US" sz="1600"/>
              <a:t>Amazon Aurora, PostgreSQL, MySQL, MariaDB, Oracle, Microsoft SQL Server</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80501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a:t>
            </a:fld>
            <a:endParaRPr lang="en-US"/>
          </a:p>
        </p:txBody>
      </p:sp>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sz="quarter" idx="21"/>
          </p:nvPr>
        </p:nvSpPr>
        <p:spPr/>
        <p:txBody>
          <a:bodyPr anchor="t">
            <a:noAutofit/>
          </a:bodyPr>
          <a:lstStyle/>
          <a:p>
            <a:pPr marL="219075" lvl="1" indent="0" defTabSz="342900">
              <a:lnSpc>
                <a:spcPct val="150000"/>
              </a:lnSpc>
              <a:spcBef>
                <a:spcPts val="0"/>
              </a:spcBef>
              <a:spcAft>
                <a:spcPts val="600"/>
              </a:spcAft>
              <a:buClr>
                <a:schemeClr val="accent1"/>
              </a:buClr>
              <a:buNone/>
              <a:tabLst>
                <a:tab pos="8461375" algn="r"/>
              </a:tabLst>
            </a:pPr>
            <a:r>
              <a:rPr lang="en-US" sz="2200"/>
              <a:t>After completing this module, you should be able to:</a:t>
            </a:r>
          </a:p>
          <a:p>
            <a:pPr marL="561975" lvl="1" indent="-342900" defTabSz="342900">
              <a:lnSpc>
                <a:spcPct val="150000"/>
              </a:lnSpc>
              <a:spcBef>
                <a:spcPts val="0"/>
              </a:spcBef>
              <a:spcAft>
                <a:spcPts val="600"/>
              </a:spcAft>
              <a:buClr>
                <a:schemeClr val="accent1"/>
              </a:buClr>
              <a:tabLst>
                <a:tab pos="8461375" algn="r"/>
              </a:tabLst>
            </a:pPr>
            <a:r>
              <a:rPr lang="en-US" sz="2200"/>
              <a:t>Explain Amazon Relational Database Service (Amazon RDS)</a:t>
            </a:r>
          </a:p>
          <a:p>
            <a:pPr marL="561975" lvl="1" indent="-342900" defTabSz="342900">
              <a:lnSpc>
                <a:spcPct val="150000"/>
              </a:lnSpc>
              <a:spcBef>
                <a:spcPts val="0"/>
              </a:spcBef>
              <a:spcAft>
                <a:spcPts val="600"/>
              </a:spcAft>
              <a:buClr>
                <a:schemeClr val="accent1"/>
              </a:buClr>
              <a:tabLst>
                <a:tab pos="8461375" algn="r"/>
              </a:tabLst>
            </a:pPr>
            <a:r>
              <a:rPr lang="en-US" sz="2200"/>
              <a:t>Identify the functionality in Amazon RDS</a:t>
            </a:r>
          </a:p>
          <a:p>
            <a:pPr marL="561975" lvl="1" indent="-342900" defTabSz="342900">
              <a:lnSpc>
                <a:spcPct val="150000"/>
              </a:lnSpc>
              <a:spcBef>
                <a:spcPts val="0"/>
              </a:spcBef>
              <a:spcAft>
                <a:spcPts val="600"/>
              </a:spcAft>
              <a:buClr>
                <a:schemeClr val="accent1"/>
              </a:buClr>
              <a:tabLst>
                <a:tab pos="8461375" algn="r"/>
              </a:tabLst>
            </a:pPr>
            <a:r>
              <a:rPr lang="en-US" sz="2200"/>
              <a:t>Explain Amazon DynamoDB</a:t>
            </a:r>
          </a:p>
          <a:p>
            <a:pPr marL="561975" lvl="1" indent="-342900" defTabSz="342900">
              <a:lnSpc>
                <a:spcPct val="150000"/>
              </a:lnSpc>
              <a:spcBef>
                <a:spcPts val="0"/>
              </a:spcBef>
              <a:spcAft>
                <a:spcPts val="600"/>
              </a:spcAft>
              <a:buClr>
                <a:schemeClr val="accent1"/>
              </a:buClr>
              <a:tabLst>
                <a:tab pos="8461375" algn="r"/>
              </a:tabLst>
            </a:pPr>
            <a:r>
              <a:rPr lang="en-US" sz="2200"/>
              <a:t>Identify the functionality in Amazon DynamoDB</a:t>
            </a:r>
          </a:p>
          <a:p>
            <a:pPr marL="561975" lvl="1" indent="-342900" defTabSz="342900">
              <a:lnSpc>
                <a:spcPct val="150000"/>
              </a:lnSpc>
              <a:spcBef>
                <a:spcPts val="0"/>
              </a:spcBef>
              <a:spcAft>
                <a:spcPts val="600"/>
              </a:spcAft>
              <a:buClr>
                <a:schemeClr val="accent1"/>
              </a:buClr>
              <a:tabLst>
                <a:tab pos="8461375" algn="r"/>
              </a:tabLst>
            </a:pPr>
            <a:r>
              <a:rPr lang="en-US" sz="2200"/>
              <a:t>Explain Amazon Redshift</a:t>
            </a:r>
          </a:p>
          <a:p>
            <a:pPr marL="561975" lvl="1" indent="-342900" defTabSz="342900">
              <a:lnSpc>
                <a:spcPct val="150000"/>
              </a:lnSpc>
              <a:spcBef>
                <a:spcPts val="0"/>
              </a:spcBef>
              <a:spcAft>
                <a:spcPts val="600"/>
              </a:spcAft>
              <a:buClr>
                <a:schemeClr val="accent1"/>
              </a:buClr>
              <a:tabLst>
                <a:tab pos="8461375" algn="r"/>
              </a:tabLst>
            </a:pPr>
            <a:r>
              <a:rPr lang="en-US" sz="2200"/>
              <a:t>Explain Amazon Aurora</a:t>
            </a:r>
          </a:p>
          <a:p>
            <a:pPr marL="561975" lvl="1" indent="-342900" defTabSz="342900">
              <a:lnSpc>
                <a:spcPct val="150000"/>
              </a:lnSpc>
              <a:spcBef>
                <a:spcPts val="0"/>
              </a:spcBef>
              <a:spcAft>
                <a:spcPts val="600"/>
              </a:spcAft>
              <a:buClr>
                <a:schemeClr val="accent1"/>
              </a:buClr>
              <a:tabLst>
                <a:tab pos="8461375" algn="r"/>
              </a:tabLst>
            </a:pPr>
            <a:r>
              <a:rPr lang="en-US" sz="2200"/>
              <a:t>Perform tasks in an RDS database, such as launching, configuring, and interacting</a:t>
            </a:r>
          </a:p>
        </p:txBody>
      </p:sp>
    </p:spTree>
    <p:custDataLst>
      <p:tags r:id="rId1"/>
    </p:custDataLst>
    <p:extLst>
      <p:ext uri="{BB962C8B-B14F-4D97-AF65-F5344CB8AC3E}">
        <p14:creationId xmlns:p14="http://schemas.microsoft.com/office/powerpoint/2010/main" val="2860852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t>Module 8: Databases</a:t>
            </a:r>
          </a:p>
        </p:txBody>
      </p:sp>
      <p:sp>
        <p:nvSpPr>
          <p:cNvPr id="2" name="Title 1"/>
          <p:cNvSpPr>
            <a:spLocks noGrp="1"/>
          </p:cNvSpPr>
          <p:nvPr>
            <p:ph type="title"/>
          </p:nvPr>
        </p:nvSpPr>
        <p:spPr/>
        <p:txBody>
          <a:bodyPr>
            <a:noAutofit/>
          </a:bodyPr>
          <a:lstStyle/>
          <a:p>
            <a:r>
              <a:rPr lang="en-US"/>
              <a:t>Section 2: Amazon DynamoDB</a:t>
            </a:r>
          </a:p>
        </p:txBody>
      </p:sp>
    </p:spTree>
    <p:custDataLst>
      <p:tags r:id="rId1"/>
    </p:custDataLst>
    <p:extLst>
      <p:ext uri="{BB962C8B-B14F-4D97-AF65-F5344CB8AC3E}">
        <p14:creationId xmlns:p14="http://schemas.microsoft.com/office/powerpoint/2010/main" val="4241358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97A7CD-E00C-9978-E0A6-3341CA015343}"/>
              </a:ext>
            </a:extLst>
          </p:cNvPr>
          <p:cNvSpPr>
            <a:spLocks noGrp="1"/>
          </p:cNvSpPr>
          <p:nvPr>
            <p:ph type="sldNum" sz="quarter" idx="20"/>
          </p:nvPr>
        </p:nvSpPr>
        <p:spPr/>
        <p:txBody>
          <a:bodyPr/>
          <a:lstStyle/>
          <a:p>
            <a:fld id="{930176A1-BCF0-4712-97A6-6B495F55390B}" type="slidenum">
              <a:rPr lang="en-US" smtClean="0"/>
              <a:pPr/>
              <a:t>31</a:t>
            </a:fld>
            <a:endParaRPr lang="en-US"/>
          </a:p>
        </p:txBody>
      </p:sp>
      <p:sp>
        <p:nvSpPr>
          <p:cNvPr id="2" name="Title 1"/>
          <p:cNvSpPr>
            <a:spLocks noGrp="1"/>
          </p:cNvSpPr>
          <p:nvPr>
            <p:ph type="title"/>
          </p:nvPr>
        </p:nvSpPr>
        <p:spPr/>
        <p:txBody>
          <a:bodyPr/>
          <a:lstStyle/>
          <a:p>
            <a:r>
              <a:rPr lang="en-US" sz="3600"/>
              <a:t>Relational versus non-relational databases</a:t>
            </a:r>
          </a:p>
        </p:txBody>
      </p:sp>
      <p:graphicFrame>
        <p:nvGraphicFramePr>
          <p:cNvPr id="11" name="Content Placeholder 3">
            <a:extLst>
              <a:ext uri="{FF2B5EF4-FFF2-40B4-BE49-F238E27FC236}">
                <a16:creationId xmlns:a16="http://schemas.microsoft.com/office/drawing/2014/main" id="{49FB6F71-8935-41CA-AEA1-A0C657DDF9F7}"/>
              </a:ext>
            </a:extLst>
          </p:cNvPr>
          <p:cNvGraphicFramePr>
            <a:graphicFrameLocks/>
          </p:cNvGraphicFramePr>
          <p:nvPr>
            <p:extLst>
              <p:ext uri="{D42A27DB-BD31-4B8C-83A1-F6EECF244321}">
                <p14:modId xmlns:p14="http://schemas.microsoft.com/office/powerpoint/2010/main" val="3317501061"/>
              </p:ext>
            </p:extLst>
          </p:nvPr>
        </p:nvGraphicFramePr>
        <p:xfrm>
          <a:off x="419100" y="1294124"/>
          <a:ext cx="11404370" cy="5117967"/>
        </p:xfrm>
        <a:graphic>
          <a:graphicData uri="http://schemas.openxmlformats.org/drawingml/2006/table">
            <a:tbl>
              <a:tblPr firstRow="1" bandRow="1">
                <a:tableStyleId>{21E4AEA4-8DFA-4A89-87EB-49C32662AFE0}</a:tableStyleId>
              </a:tblPr>
              <a:tblGrid>
                <a:gridCol w="1773264">
                  <a:extLst>
                    <a:ext uri="{9D8B030D-6E8A-4147-A177-3AD203B41FA5}">
                      <a16:colId xmlns:a16="http://schemas.microsoft.com/office/drawing/2014/main" val="20000"/>
                    </a:ext>
                  </a:extLst>
                </a:gridCol>
                <a:gridCol w="5743725">
                  <a:extLst>
                    <a:ext uri="{9D8B030D-6E8A-4147-A177-3AD203B41FA5}">
                      <a16:colId xmlns:a16="http://schemas.microsoft.com/office/drawing/2014/main" val="20001"/>
                    </a:ext>
                  </a:extLst>
                </a:gridCol>
                <a:gridCol w="3887381">
                  <a:extLst>
                    <a:ext uri="{9D8B030D-6E8A-4147-A177-3AD203B41FA5}">
                      <a16:colId xmlns:a16="http://schemas.microsoft.com/office/drawing/2014/main" val="20002"/>
                    </a:ext>
                  </a:extLst>
                </a:gridCol>
              </a:tblGrid>
              <a:tr h="584033">
                <a:tc>
                  <a:txBody>
                    <a:bodyPr/>
                    <a:lstStyle/>
                    <a:p>
                      <a:endParaRPr lang="en-US" sz="1800" b="1">
                        <a:latin typeface="+mj-lt"/>
                        <a:ea typeface="Amazon Ember" panose="020B0603020204020204" pitchFamily="34" charset="0"/>
                        <a:cs typeface="Amazon Ember" panose="020B0603020204020204" pitchFamily="34" charset="0"/>
                      </a:endParaRPr>
                    </a:p>
                  </a:txBody>
                  <a:tcPr marL="110975" marR="110975" marT="60960" marB="60960" anchor="ctr"/>
                </a:tc>
                <a:tc>
                  <a:txBody>
                    <a:bodyPr/>
                    <a:lstStyle/>
                    <a:p>
                      <a:pPr algn="ctr"/>
                      <a:r>
                        <a:rPr lang="en-US" sz="2400" b="0" u="none">
                          <a:solidFill>
                            <a:schemeClr val="tx1"/>
                          </a:solidFill>
                        </a:rPr>
                        <a:t>Relational</a:t>
                      </a:r>
                      <a:r>
                        <a:rPr lang="en-US" sz="2400" b="0" baseline="0">
                          <a:solidFill>
                            <a:schemeClr val="tx1"/>
                          </a:solidFill>
                        </a:rPr>
                        <a:t> (</a:t>
                      </a:r>
                      <a:r>
                        <a:rPr lang="en-US" sz="2400" b="0" u="none">
                          <a:solidFill>
                            <a:schemeClr val="tx1"/>
                          </a:solidFill>
                        </a:rPr>
                        <a:t>SQL</a:t>
                      </a:r>
                      <a:r>
                        <a:rPr lang="en-US" sz="2400" b="0">
                          <a:solidFill>
                            <a:schemeClr val="tx1"/>
                          </a:solidFill>
                        </a:rPr>
                        <a:t>)</a:t>
                      </a:r>
                      <a:endParaRPr lang="en-US" sz="2400" b="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10975" marR="110975" marT="60960" marB="60960" anchor="ctr"/>
                </a:tc>
                <a:tc>
                  <a:txBody>
                    <a:bodyPr/>
                    <a:lstStyle/>
                    <a:p>
                      <a:pPr algn="ctr"/>
                      <a:r>
                        <a:rPr lang="en-US" sz="2400" b="0" u="none">
                          <a:solidFill>
                            <a:schemeClr val="tx1"/>
                          </a:solidFill>
                        </a:rPr>
                        <a:t>Non-Relational</a:t>
                      </a:r>
                      <a:endParaRPr lang="en-US" sz="2400" b="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10975" marR="110975" marT="60960" marB="60960" anchor="ctr"/>
                </a:tc>
                <a:extLst>
                  <a:ext uri="{0D108BD9-81ED-4DB2-BD59-A6C34878D82A}">
                    <a16:rowId xmlns:a16="http://schemas.microsoft.com/office/drawing/2014/main" val="10000"/>
                  </a:ext>
                </a:extLst>
              </a:tr>
              <a:tr h="415430">
                <a:tc>
                  <a:txBody>
                    <a:bodyPr/>
                    <a:lstStyle/>
                    <a:p>
                      <a:pPr marL="0" algn="l" defTabSz="457200" rtl="0" eaLnBrk="1" latinLnBrk="0" hangingPunct="1"/>
                      <a:r>
                        <a:rPr lang="en-US" sz="2000" b="0" u="none" kern="1200">
                          <a:solidFill>
                            <a:schemeClr val="tx1"/>
                          </a:solidFill>
                        </a:rPr>
                        <a:t>Data Storage</a:t>
                      </a:r>
                      <a:endParaRPr lang="en-US" sz="2000" b="0" u="none" kern="120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tc>
                <a:tc>
                  <a:txBody>
                    <a:bodyPr/>
                    <a:lstStyle/>
                    <a:p>
                      <a:r>
                        <a:rPr lang="en-US" sz="2000" b="0" u="none">
                          <a:solidFill>
                            <a:srgbClr val="000000"/>
                          </a:solidFill>
                        </a:rPr>
                        <a:t>Rows</a:t>
                      </a:r>
                      <a:r>
                        <a:rPr lang="en-US" sz="2000" b="0" baseline="0"/>
                        <a:t> and </a:t>
                      </a:r>
                      <a:r>
                        <a:rPr lang="en-US" sz="2000" b="0" u="none" baseline="0">
                          <a:solidFill>
                            <a:srgbClr val="000000"/>
                          </a:solidFill>
                        </a:rPr>
                        <a:t>columns</a:t>
                      </a:r>
                      <a:endParaRPr lang="en-US" sz="2000" b="0" i="0" u="none">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tc>
                <a:tc>
                  <a:txBody>
                    <a:bodyPr/>
                    <a:lstStyle/>
                    <a:p>
                      <a:r>
                        <a:rPr lang="en-US" sz="2000" b="0" u="none">
                          <a:solidFill>
                            <a:srgbClr val="000000"/>
                          </a:solidFill>
                        </a:rPr>
                        <a:t>Key-value</a:t>
                      </a:r>
                      <a:r>
                        <a:rPr lang="en-US" sz="2000" b="0"/>
                        <a:t>, document, </a:t>
                      </a:r>
                      <a:r>
                        <a:rPr lang="en-US" sz="2000" b="0" u="none">
                          <a:solidFill>
                            <a:srgbClr val="000000"/>
                          </a:solidFill>
                        </a:rPr>
                        <a:t>graph</a:t>
                      </a:r>
                      <a:endParaRPr lang="en-US" sz="2000" b="0" i="0" u="none">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tc>
                <a:extLst>
                  <a:ext uri="{0D108BD9-81ED-4DB2-BD59-A6C34878D82A}">
                    <a16:rowId xmlns:a16="http://schemas.microsoft.com/office/drawing/2014/main" val="10001"/>
                  </a:ext>
                </a:extLst>
              </a:tr>
              <a:tr h="415430">
                <a:tc>
                  <a:txBody>
                    <a:bodyPr/>
                    <a:lstStyle/>
                    <a:p>
                      <a:pPr marL="0" algn="l" defTabSz="457200" rtl="0" eaLnBrk="1" latinLnBrk="0" hangingPunct="1"/>
                      <a:r>
                        <a:rPr lang="en-US" sz="2000" b="0" u="none" kern="1200">
                          <a:solidFill>
                            <a:schemeClr val="tx1"/>
                          </a:solidFill>
                        </a:rPr>
                        <a:t>Schemas</a:t>
                      </a:r>
                      <a:endParaRPr lang="en-US" sz="2000" b="0" u="none" kern="120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tc>
                <a:tc>
                  <a:txBody>
                    <a:bodyPr/>
                    <a:lstStyle/>
                    <a:p>
                      <a:r>
                        <a:rPr lang="en-US" sz="2000" b="0" u="none">
                          <a:solidFill>
                            <a:srgbClr val="000000"/>
                          </a:solidFill>
                        </a:rPr>
                        <a:t>Fixed</a:t>
                      </a:r>
                      <a:r>
                        <a:rPr lang="en-US" sz="2000" b="0"/>
                        <a:t> </a:t>
                      </a:r>
                      <a:endParaRPr lang="en-US" sz="2000" b="0" i="0">
                        <a:latin typeface="+mn-lt"/>
                        <a:ea typeface="Amazon Ember Light" panose="020B0403020204020204" pitchFamily="34" charset="0"/>
                        <a:cs typeface="Amazon Ember Light" panose="020B0403020204020204" pitchFamily="34" charset="0"/>
                      </a:endParaRPr>
                    </a:p>
                  </a:txBody>
                  <a:tcPr marL="110975" marR="110975" marT="60960" marB="60960" anchor="ctr"/>
                </a:tc>
                <a:tc>
                  <a:txBody>
                    <a:bodyPr/>
                    <a:lstStyle/>
                    <a:p>
                      <a:r>
                        <a:rPr lang="en-US" sz="2000" b="0" u="none">
                          <a:solidFill>
                            <a:srgbClr val="000000"/>
                          </a:solidFill>
                        </a:rPr>
                        <a:t>Dynamic</a:t>
                      </a:r>
                      <a:endParaRPr lang="en-US" sz="2000" b="0" i="0" u="none">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tc>
                <a:extLst>
                  <a:ext uri="{0D108BD9-81ED-4DB2-BD59-A6C34878D82A}">
                    <a16:rowId xmlns:a16="http://schemas.microsoft.com/office/drawing/2014/main" val="10002"/>
                  </a:ext>
                </a:extLst>
              </a:tr>
              <a:tr h="415430">
                <a:tc>
                  <a:txBody>
                    <a:bodyPr/>
                    <a:lstStyle/>
                    <a:p>
                      <a:pPr marL="0" algn="l" defTabSz="457200" rtl="0" eaLnBrk="1" latinLnBrk="0" hangingPunct="1"/>
                      <a:r>
                        <a:rPr lang="en-US" sz="2000" b="0" u="none" kern="1200">
                          <a:solidFill>
                            <a:schemeClr val="tx1"/>
                          </a:solidFill>
                        </a:rPr>
                        <a:t>Querying</a:t>
                      </a:r>
                      <a:endParaRPr lang="en-US" sz="2000" b="0" u="none" kern="120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tc>
                <a:tc>
                  <a:txBody>
                    <a:bodyPr/>
                    <a:lstStyle/>
                    <a:p>
                      <a:r>
                        <a:rPr lang="en-US" sz="2000" b="0" u="none">
                          <a:solidFill>
                            <a:srgbClr val="000000"/>
                          </a:solidFill>
                        </a:rPr>
                        <a:t>Uses</a:t>
                      </a:r>
                      <a:r>
                        <a:rPr lang="en-US" sz="2000" b="0" u="none" baseline="0">
                          <a:solidFill>
                            <a:srgbClr val="000000"/>
                          </a:solidFill>
                        </a:rPr>
                        <a:t> SQL</a:t>
                      </a:r>
                      <a:endParaRPr lang="en-US" sz="2000" b="0" i="0" u="none">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tc>
                <a:tc>
                  <a:txBody>
                    <a:bodyPr/>
                    <a:lstStyle/>
                    <a:p>
                      <a:r>
                        <a:rPr lang="en-US" sz="2000" b="0"/>
                        <a:t>Focuses on collection of documents</a:t>
                      </a:r>
                      <a:endParaRPr lang="en-US" sz="2000" b="0" i="0">
                        <a:latin typeface="+mn-lt"/>
                        <a:ea typeface="Amazon Ember Light" panose="020B0403020204020204" pitchFamily="34" charset="0"/>
                        <a:cs typeface="Amazon Ember Light" panose="020B0403020204020204" pitchFamily="34" charset="0"/>
                      </a:endParaRPr>
                    </a:p>
                  </a:txBody>
                  <a:tcPr marL="110975" marR="110975" marT="60960" marB="60960" anchor="ctr"/>
                </a:tc>
                <a:extLst>
                  <a:ext uri="{0D108BD9-81ED-4DB2-BD59-A6C34878D82A}">
                    <a16:rowId xmlns:a16="http://schemas.microsoft.com/office/drawing/2014/main" val="10003"/>
                  </a:ext>
                </a:extLst>
              </a:tr>
              <a:tr h="415430">
                <a:tc>
                  <a:txBody>
                    <a:bodyPr/>
                    <a:lstStyle/>
                    <a:p>
                      <a:pPr marL="0" algn="l" defTabSz="457200" rtl="0" eaLnBrk="1" latinLnBrk="0" hangingPunct="1"/>
                      <a:r>
                        <a:rPr lang="en-US" sz="2000" b="0" u="none" kern="1200">
                          <a:solidFill>
                            <a:schemeClr val="tx1"/>
                          </a:solidFill>
                        </a:rPr>
                        <a:t>Scalability</a:t>
                      </a:r>
                      <a:endParaRPr lang="en-US" sz="2000" b="0" u="none" kern="120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tc>
                <a:tc>
                  <a:txBody>
                    <a:bodyPr/>
                    <a:lstStyle/>
                    <a:p>
                      <a:r>
                        <a:rPr lang="en-US" sz="2000" b="0" u="none">
                          <a:solidFill>
                            <a:srgbClr val="000000"/>
                          </a:solidFill>
                        </a:rPr>
                        <a:t>Vertical</a:t>
                      </a:r>
                      <a:endParaRPr lang="en-US" sz="2000" b="0" i="0" u="none">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tc>
                <a:tc>
                  <a:txBody>
                    <a:bodyPr/>
                    <a:lstStyle/>
                    <a:p>
                      <a:r>
                        <a:rPr lang="en-US" sz="2000" b="0" u="none">
                          <a:solidFill>
                            <a:srgbClr val="000000"/>
                          </a:solidFill>
                        </a:rPr>
                        <a:t>Horizontal</a:t>
                      </a:r>
                      <a:endParaRPr lang="en-US" sz="2000" b="0" i="0" u="none">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tc>
                <a:extLst>
                  <a:ext uri="{0D108BD9-81ED-4DB2-BD59-A6C34878D82A}">
                    <a16:rowId xmlns:a16="http://schemas.microsoft.com/office/drawing/2014/main" val="10004"/>
                  </a:ext>
                </a:extLst>
              </a:tr>
              <a:tr h="2522254">
                <a:tc>
                  <a:txBody>
                    <a:bodyPr/>
                    <a:lstStyle/>
                    <a:p>
                      <a:pPr marL="0" algn="l" defTabSz="457200" rtl="0" eaLnBrk="1" latinLnBrk="0" hangingPunct="1"/>
                      <a:r>
                        <a:rPr lang="en-US" sz="2000" b="0" u="none" kern="1200">
                          <a:solidFill>
                            <a:schemeClr val="tx1"/>
                          </a:solidFill>
                        </a:rPr>
                        <a:t>Example</a:t>
                      </a:r>
                      <a:endParaRPr lang="en-US" sz="2000" b="0" u="none" kern="120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tc>
                <a:tc>
                  <a:txBody>
                    <a:bodyPr/>
                    <a:lstStyle/>
                    <a:p>
                      <a:endParaRPr lang="en-US" sz="1800" b="0" i="0">
                        <a:latin typeface="+mj-lt"/>
                        <a:ea typeface="Amazon Ember Light" panose="020B0403020204020204" pitchFamily="34" charset="0"/>
                        <a:cs typeface="Amazon Ember Light" panose="020B0403020204020204" pitchFamily="34" charset="0"/>
                      </a:endParaRPr>
                    </a:p>
                  </a:txBody>
                  <a:tcPr marL="110975" marR="110975" marT="60960" marB="60960" anchor="ctr"/>
                </a:tc>
                <a:tc>
                  <a:txBody>
                    <a:bodyPr/>
                    <a:lstStyle/>
                    <a:p>
                      <a:endParaRPr lang="en-US" sz="1800" b="0"/>
                    </a:p>
                    <a:p>
                      <a:endParaRPr lang="en-US" sz="1800" b="0"/>
                    </a:p>
                    <a:p>
                      <a:endParaRPr lang="en-US" sz="1800" b="0"/>
                    </a:p>
                    <a:p>
                      <a:endParaRPr lang="en-US" sz="1800" b="0"/>
                    </a:p>
                    <a:p>
                      <a:endParaRPr lang="en-US" sz="1800" b="0"/>
                    </a:p>
                    <a:p>
                      <a:endParaRPr lang="en-US" sz="1800" b="0"/>
                    </a:p>
                    <a:p>
                      <a:endParaRPr lang="en-US" sz="1800" b="0" i="0">
                        <a:latin typeface="+mj-lt"/>
                        <a:ea typeface="Amazon Ember Light" panose="020B0403020204020204" pitchFamily="34" charset="0"/>
                        <a:cs typeface="Amazon Ember Light" panose="020B0403020204020204" pitchFamily="34" charset="0"/>
                      </a:endParaRPr>
                    </a:p>
                  </a:txBody>
                  <a:tcPr marL="110975" marR="110975" marT="60960" marB="60960" anchor="ctr"/>
                </a:tc>
                <a:extLst>
                  <a:ext uri="{0D108BD9-81ED-4DB2-BD59-A6C34878D82A}">
                    <a16:rowId xmlns:a16="http://schemas.microsoft.com/office/drawing/2014/main" val="1366436263"/>
                  </a:ext>
                </a:extLst>
              </a:tr>
            </a:tbl>
          </a:graphicData>
        </a:graphic>
      </p:graphicFrame>
      <p:graphicFrame>
        <p:nvGraphicFramePr>
          <p:cNvPr id="14" name="Table 13" descr="A data set showing two ISBNs, titles, authors, and formats.">
            <a:extLst>
              <a:ext uri="{FF2B5EF4-FFF2-40B4-BE49-F238E27FC236}">
                <a16:creationId xmlns:a16="http://schemas.microsoft.com/office/drawing/2014/main" id="{632ED4FA-7FC4-4738-908A-7F473C406274}"/>
              </a:ext>
            </a:extLst>
          </p:cNvPr>
          <p:cNvGraphicFramePr>
            <a:graphicFrameLocks noGrp="1"/>
          </p:cNvGraphicFramePr>
          <p:nvPr>
            <p:extLst>
              <p:ext uri="{D42A27DB-BD31-4B8C-83A1-F6EECF244321}">
                <p14:modId xmlns:p14="http://schemas.microsoft.com/office/powerpoint/2010/main" val="1119160957"/>
              </p:ext>
            </p:extLst>
          </p:nvPr>
        </p:nvGraphicFramePr>
        <p:xfrm>
          <a:off x="2351381" y="4150279"/>
          <a:ext cx="5392796" cy="1990209"/>
        </p:xfrm>
        <a:graphic>
          <a:graphicData uri="http://schemas.openxmlformats.org/drawingml/2006/table">
            <a:tbl>
              <a:tblPr firstRow="1" bandRow="1">
                <a:tableStyleId>{F5AB1C69-6EDB-4FF4-983F-18BD219EF322}</a:tableStyleId>
              </a:tblPr>
              <a:tblGrid>
                <a:gridCol w="1838632">
                  <a:extLst>
                    <a:ext uri="{9D8B030D-6E8A-4147-A177-3AD203B41FA5}">
                      <a16:colId xmlns:a16="http://schemas.microsoft.com/office/drawing/2014/main" val="20000"/>
                    </a:ext>
                  </a:extLst>
                </a:gridCol>
                <a:gridCol w="1199347">
                  <a:extLst>
                    <a:ext uri="{9D8B030D-6E8A-4147-A177-3AD203B41FA5}">
                      <a16:colId xmlns:a16="http://schemas.microsoft.com/office/drawing/2014/main" val="20001"/>
                    </a:ext>
                  </a:extLst>
                </a:gridCol>
                <a:gridCol w="1023833">
                  <a:extLst>
                    <a:ext uri="{9D8B030D-6E8A-4147-A177-3AD203B41FA5}">
                      <a16:colId xmlns:a16="http://schemas.microsoft.com/office/drawing/2014/main" val="20002"/>
                    </a:ext>
                  </a:extLst>
                </a:gridCol>
                <a:gridCol w="1330984">
                  <a:extLst>
                    <a:ext uri="{9D8B030D-6E8A-4147-A177-3AD203B41FA5}">
                      <a16:colId xmlns:a16="http://schemas.microsoft.com/office/drawing/2014/main" val="20003"/>
                    </a:ext>
                  </a:extLst>
                </a:gridCol>
              </a:tblGrid>
              <a:tr h="649737">
                <a:tc>
                  <a:txBody>
                    <a:bodyPr/>
                    <a:lstStyle/>
                    <a:p>
                      <a:pPr algn="ctr"/>
                      <a:r>
                        <a:rPr lang="en-US" sz="1600" u="none">
                          <a:solidFill>
                            <a:schemeClr val="tx1"/>
                          </a:solidFill>
                        </a:rPr>
                        <a:t>ISBN</a:t>
                      </a:r>
                      <a:endParaRPr lang="en-US" sz="1600" u="none">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21920" marR="121920" marT="60960" marB="60960" anchor="ctr"/>
                </a:tc>
                <a:tc>
                  <a:txBody>
                    <a:bodyPr/>
                    <a:lstStyle/>
                    <a:p>
                      <a:pPr algn="ctr"/>
                      <a:r>
                        <a:rPr lang="en-US" sz="1600" u="none">
                          <a:solidFill>
                            <a:schemeClr val="tx1"/>
                          </a:solidFill>
                        </a:rPr>
                        <a:t>Title</a:t>
                      </a:r>
                      <a:endParaRPr lang="en-US" sz="1600" u="none">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21920" marR="121920" marT="60960" marB="60960" anchor="ctr"/>
                </a:tc>
                <a:tc>
                  <a:txBody>
                    <a:bodyPr/>
                    <a:lstStyle/>
                    <a:p>
                      <a:pPr algn="ctr"/>
                      <a:r>
                        <a:rPr lang="en-US" sz="1600" u="none">
                          <a:solidFill>
                            <a:schemeClr val="tx1"/>
                          </a:solidFill>
                        </a:rPr>
                        <a:t>Author</a:t>
                      </a:r>
                      <a:endParaRPr lang="en-US" sz="1600" u="none">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21920" marR="121920" marT="60960" marB="60960" anchor="ctr"/>
                </a:tc>
                <a:tc>
                  <a:txBody>
                    <a:bodyPr/>
                    <a:lstStyle/>
                    <a:p>
                      <a:pPr algn="ctr"/>
                      <a:r>
                        <a:rPr lang="en-US" sz="1600" u="none">
                          <a:solidFill>
                            <a:schemeClr val="tx1"/>
                          </a:solidFill>
                        </a:rPr>
                        <a:t>Format</a:t>
                      </a:r>
                      <a:endParaRPr lang="en-US" sz="1600" u="none">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21920" marR="121920" marT="60960" marB="60960" anchor="ctr"/>
                </a:tc>
                <a:extLst>
                  <a:ext uri="{0D108BD9-81ED-4DB2-BD59-A6C34878D82A}">
                    <a16:rowId xmlns:a16="http://schemas.microsoft.com/office/drawing/2014/main" val="10000"/>
                  </a:ext>
                </a:extLst>
              </a:tr>
              <a:tr h="670236">
                <a:tc>
                  <a:txBody>
                    <a:bodyPr/>
                    <a:lstStyle/>
                    <a:p>
                      <a:pPr marL="0" algn="l" defTabSz="457200" rtl="0" eaLnBrk="1" latinLnBrk="0" hangingPunct="1"/>
                      <a:r>
                        <a:rPr lang="en-US" sz="1600" b="0" u="none" kern="1200">
                          <a:solidFill>
                            <a:srgbClr val="000000"/>
                          </a:solidFill>
                        </a:rPr>
                        <a:t>3111111223439</a:t>
                      </a:r>
                      <a:endParaRPr lang="en-US" sz="1600" b="0" i="0" u="none" kern="12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r>
                        <a:rPr lang="en-US" sz="1600" b="0" u="none">
                          <a:solidFill>
                            <a:srgbClr val="000000"/>
                          </a:solidFill>
                        </a:rPr>
                        <a:t>Withering</a:t>
                      </a:r>
                      <a:r>
                        <a:rPr lang="en-US" sz="1600" b="0" u="none" baseline="0">
                          <a:solidFill>
                            <a:srgbClr val="000000"/>
                          </a:solidFill>
                        </a:rPr>
                        <a:t> Depths</a:t>
                      </a:r>
                      <a:endParaRPr lang="en-US" sz="1600" b="0" i="0" u="none">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r>
                        <a:rPr lang="en-US" sz="1600" b="0" u="none">
                          <a:solidFill>
                            <a:srgbClr val="000000"/>
                          </a:solidFill>
                        </a:rPr>
                        <a:t>Jackson, Mateo</a:t>
                      </a:r>
                      <a:endParaRPr lang="en-US" sz="1600" b="0" i="0" u="none">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r>
                        <a:rPr lang="en-US" sz="1600" b="0" u="none">
                          <a:solidFill>
                            <a:srgbClr val="000000"/>
                          </a:solidFill>
                        </a:rPr>
                        <a:t>Paperback</a:t>
                      </a:r>
                      <a:endParaRPr lang="en-US" sz="1600" b="0" i="0" u="none">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extLst>
                  <a:ext uri="{0D108BD9-81ED-4DB2-BD59-A6C34878D82A}">
                    <a16:rowId xmlns:a16="http://schemas.microsoft.com/office/drawing/2014/main" val="10001"/>
                  </a:ext>
                </a:extLst>
              </a:tr>
              <a:tr h="670236">
                <a:tc>
                  <a:txBody>
                    <a:bodyPr/>
                    <a:lstStyle/>
                    <a:p>
                      <a:pPr marL="0" algn="l" defTabSz="457200" rtl="0" eaLnBrk="1" latinLnBrk="0" hangingPunct="1"/>
                      <a:r>
                        <a:rPr lang="en-US" sz="1600" b="0" u="none" kern="1200">
                          <a:solidFill>
                            <a:srgbClr val="000000"/>
                          </a:solidFill>
                        </a:rPr>
                        <a:t>3122222223439</a:t>
                      </a:r>
                      <a:endParaRPr lang="en-US" sz="1600" b="0" i="0" u="none" kern="12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marL="0" algn="l" defTabSz="457200" rtl="0" eaLnBrk="1" latinLnBrk="0" hangingPunct="1"/>
                      <a:r>
                        <a:rPr lang="en-US" sz="1600" b="0" u="none" kern="1200">
                          <a:solidFill>
                            <a:srgbClr val="000000"/>
                          </a:solidFill>
                        </a:rPr>
                        <a:t>Wily</a:t>
                      </a:r>
                      <a:r>
                        <a:rPr lang="en-US" sz="1600" b="0" u="none" kern="1200" baseline="0">
                          <a:solidFill>
                            <a:srgbClr val="000000"/>
                          </a:solidFill>
                        </a:rPr>
                        <a:t> Willy</a:t>
                      </a:r>
                      <a:r>
                        <a:rPr lang="en-US" sz="1600" b="0" kern="1200" baseline="0">
                          <a:solidFill>
                            <a:schemeClr val="dk1"/>
                          </a:solidFill>
                        </a:rPr>
                        <a:t> </a:t>
                      </a:r>
                      <a:endParaRPr lang="en-US" sz="1600" b="0" i="0" kern="1200">
                        <a:solidFill>
                          <a:schemeClr val="dk1"/>
                        </a:solidFill>
                        <a:latin typeface="+mj-lt"/>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marL="0" algn="l" defTabSz="457200" rtl="0" eaLnBrk="1" latinLnBrk="0" hangingPunct="1"/>
                      <a:r>
                        <a:rPr lang="en-US" sz="1600" b="0" u="none" kern="1200">
                          <a:solidFill>
                            <a:srgbClr val="000000"/>
                          </a:solidFill>
                        </a:rPr>
                        <a:t>Wang,</a:t>
                      </a:r>
                      <a:r>
                        <a:rPr lang="en-US" sz="1600" b="0" u="none" kern="1200" baseline="0">
                          <a:solidFill>
                            <a:srgbClr val="000000"/>
                          </a:solidFill>
                        </a:rPr>
                        <a:t> Xiulan</a:t>
                      </a:r>
                      <a:endParaRPr lang="en-US" sz="1600" b="0" i="0" u="none" kern="12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marL="0" algn="l" defTabSz="457200" rtl="0" eaLnBrk="1" latinLnBrk="0" hangingPunct="1"/>
                      <a:r>
                        <a:rPr lang="en-US" sz="1600" b="0" u="none" kern="1200" err="1">
                          <a:solidFill>
                            <a:srgbClr val="000000"/>
                          </a:solidFill>
                        </a:rPr>
                        <a:t>Ebook</a:t>
                      </a:r>
                      <a:endParaRPr lang="en-US" sz="1600" b="0" i="0" u="none" kern="12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extLst>
                  <a:ext uri="{0D108BD9-81ED-4DB2-BD59-A6C34878D82A}">
                    <a16:rowId xmlns:a16="http://schemas.microsoft.com/office/drawing/2014/main" val="10002"/>
                  </a:ext>
                </a:extLst>
              </a:tr>
            </a:tbl>
          </a:graphicData>
        </a:graphic>
      </p:graphicFrame>
      <p:sp>
        <p:nvSpPr>
          <p:cNvPr id="15" name="TextBox 14" descr="A non-relational database showing a listed ISBN, title, author, and format.">
            <a:extLst>
              <a:ext uri="{FF2B5EF4-FFF2-40B4-BE49-F238E27FC236}">
                <a16:creationId xmlns:a16="http://schemas.microsoft.com/office/drawing/2014/main" id="{DE2C3E03-A760-4554-9D52-65F95F31F2A9}"/>
              </a:ext>
            </a:extLst>
          </p:cNvPr>
          <p:cNvSpPr txBox="1"/>
          <p:nvPr/>
        </p:nvSpPr>
        <p:spPr>
          <a:xfrm>
            <a:off x="8230353" y="4244678"/>
            <a:ext cx="2940228" cy="1754326"/>
          </a:xfrm>
          <a:prstGeom prst="rect">
            <a:avLst/>
          </a:prstGeom>
          <a:solidFill>
            <a:schemeClr val="bg1"/>
          </a:solidFill>
          <a:ln w="19050">
            <a:solidFill>
              <a:schemeClr val="tx1"/>
            </a:solidFill>
          </a:ln>
        </p:spPr>
        <p:txBody>
          <a:bodyPr wrap="none" rtlCol="0">
            <a:spAutoFit/>
          </a:bodyPr>
          <a:lstStyle/>
          <a:p>
            <a:r>
              <a:rPr lang="en-US">
                <a:latin typeface="Amazon Ember" panose="020B0603020204020204" pitchFamily="34" charset="0"/>
                <a:ea typeface="Amazon Ember" panose="020B0603020204020204" pitchFamily="34" charset="0"/>
                <a:cs typeface="Amazon Ember" panose="020B0603020204020204" pitchFamily="34" charset="0"/>
              </a:rPr>
              <a:t>{</a:t>
            </a:r>
          </a:p>
          <a:p>
            <a:r>
              <a:rPr lang="en-US">
                <a:latin typeface="Amazon Ember" panose="020B0603020204020204" pitchFamily="34" charset="0"/>
                <a:ea typeface="Amazon Ember" panose="020B0603020204020204" pitchFamily="34" charset="0"/>
                <a:cs typeface="Amazon Ember" panose="020B0603020204020204" pitchFamily="34" charset="0"/>
              </a:rPr>
              <a:t> ISBN: 3111111223439,</a:t>
            </a:r>
          </a:p>
          <a:p>
            <a:r>
              <a:rPr lang="en-US">
                <a:latin typeface="Amazon Ember" panose="020B0603020204020204" pitchFamily="34" charset="0"/>
                <a:ea typeface="Amazon Ember" panose="020B0603020204020204" pitchFamily="34" charset="0"/>
                <a:cs typeface="Amazon Ember" panose="020B0603020204020204" pitchFamily="34" charset="0"/>
              </a:rPr>
              <a:t> Title: “Withering Depths”,</a:t>
            </a:r>
            <a:endParaRPr lang="en-US">
              <a:latin typeface="Amazon Ember" panose="020B0603020204020204"/>
              <a:ea typeface="Amazon Ember" panose="020B0603020204020204" pitchFamily="34" charset="0"/>
              <a:cs typeface="Amazon Ember" panose="020B0603020204020204" pitchFamily="34" charset="0"/>
            </a:endParaRPr>
          </a:p>
          <a:p>
            <a:r>
              <a:rPr lang="en-US">
                <a:latin typeface="Amazon Ember" panose="020B0603020204020204" pitchFamily="34" charset="0"/>
                <a:ea typeface="Amazon Ember" panose="020B0603020204020204" pitchFamily="34" charset="0"/>
                <a:cs typeface="Amazon Ember" panose="020B0603020204020204" pitchFamily="34" charset="0"/>
              </a:rPr>
              <a:t> Author: ”Jackson, Mateo”,</a:t>
            </a:r>
            <a:endParaRPr lang="en-US">
              <a:latin typeface="Amazon Ember" panose="020B0603020204020204"/>
              <a:ea typeface="Amazon Ember" panose="020B0603020204020204" pitchFamily="34" charset="0"/>
              <a:cs typeface="Amazon Ember" panose="020B0603020204020204" pitchFamily="34" charset="0"/>
            </a:endParaRPr>
          </a:p>
          <a:p>
            <a:r>
              <a:rPr lang="en-US">
                <a:latin typeface="Amazon Ember" panose="020B0603020204020204" pitchFamily="34" charset="0"/>
                <a:ea typeface="Amazon Ember" panose="020B0603020204020204" pitchFamily="34" charset="0"/>
                <a:cs typeface="Amazon Ember" panose="020B0603020204020204" pitchFamily="34" charset="0"/>
              </a:rPr>
              <a:t> Format: “Paperback”</a:t>
            </a:r>
          </a:p>
          <a:p>
            <a:r>
              <a:rPr lang="en-US">
                <a:latin typeface="Amazon Ember" panose="020B0603020204020204" pitchFamily="34" charset="0"/>
                <a:ea typeface="Amazon Ember" panose="020B0603020204020204" pitchFamily="34" charset="0"/>
                <a:cs typeface="Amazon Ember" panose="020B0603020204020204" pitchFamily="34" charset="0"/>
              </a:rPr>
              <a:t>}</a:t>
            </a:r>
          </a:p>
        </p:txBody>
      </p:sp>
    </p:spTree>
    <p:custDataLst>
      <p:tags r:id="rId1"/>
    </p:custDataLst>
    <p:extLst>
      <p:ext uri="{BB962C8B-B14F-4D97-AF65-F5344CB8AC3E}">
        <p14:creationId xmlns:p14="http://schemas.microsoft.com/office/powerpoint/2010/main" val="3028679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7BDE98-C65C-42F2-A31B-805D3D82779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32</a:t>
            </a:fld>
            <a:endParaRPr lang="en-US"/>
          </a:p>
        </p:txBody>
      </p:sp>
      <p:sp>
        <p:nvSpPr>
          <p:cNvPr id="2" name="Title 1"/>
          <p:cNvSpPr>
            <a:spLocks noGrp="1"/>
          </p:cNvSpPr>
          <p:nvPr>
            <p:ph type="title"/>
          </p:nvPr>
        </p:nvSpPr>
        <p:spPr/>
        <p:txBody>
          <a:bodyPr/>
          <a:lstStyle/>
          <a:p>
            <a:r>
              <a:rPr lang="en-US"/>
              <a:t>What is Amazon DynamoDB? </a:t>
            </a:r>
          </a:p>
        </p:txBody>
      </p:sp>
      <p:sp>
        <p:nvSpPr>
          <p:cNvPr id="10" name="TextBox 9">
            <a:extLst>
              <a:ext uri="{FF2B5EF4-FFF2-40B4-BE49-F238E27FC236}">
                <a16:creationId xmlns:a16="http://schemas.microsoft.com/office/drawing/2014/main" id="{6073128F-DED4-458A-82CA-8D6BC0934816}"/>
              </a:ext>
            </a:extLst>
          </p:cNvPr>
          <p:cNvSpPr txBox="1"/>
          <p:nvPr/>
        </p:nvSpPr>
        <p:spPr>
          <a:xfrm>
            <a:off x="1477950" y="1180036"/>
            <a:ext cx="9286838" cy="726353"/>
          </a:xfrm>
          <a:prstGeom prst="rect">
            <a:avLst/>
          </a:prstGeom>
          <a:noFill/>
          <a:ln w="28575">
            <a:noFill/>
          </a:ln>
          <a:effectLst/>
        </p:spPr>
        <p:txBody>
          <a:bodyPr wrap="none" lIns="182880" tIns="146304" rIns="182880" bIns="146304" rtlCol="0">
            <a:spAutoFit/>
          </a:bodyPr>
          <a:lstStyle/>
          <a:p>
            <a:pPr algn="ctr"/>
            <a:r>
              <a:rPr lang="en-US" sz="2800"/>
              <a:t>Fast and flexible NoSQL database service for any scale</a:t>
            </a:r>
          </a:p>
        </p:txBody>
      </p:sp>
      <p:pic>
        <p:nvPicPr>
          <p:cNvPr id="8" name="Graphic 43">
            <a:extLst>
              <a:ext uri="{FF2B5EF4-FFF2-40B4-BE49-F238E27FC236}">
                <a16:creationId xmlns:a16="http://schemas.microsoft.com/office/drawing/2014/main" id="{90F65388-7121-4EF8-A938-BC65F858FF0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3539" y="3024500"/>
            <a:ext cx="2149469" cy="2149469"/>
          </a:xfrm>
          <a:prstGeom prst="rect">
            <a:avLst/>
          </a:prstGeom>
        </p:spPr>
      </p:pic>
      <p:sp>
        <p:nvSpPr>
          <p:cNvPr id="9" name="TextBox 8">
            <a:extLst>
              <a:ext uri="{FF2B5EF4-FFF2-40B4-BE49-F238E27FC236}">
                <a16:creationId xmlns:a16="http://schemas.microsoft.com/office/drawing/2014/main" id="{C1DDD660-4DF0-4E6C-AF7A-45E500DF7758}"/>
              </a:ext>
            </a:extLst>
          </p:cNvPr>
          <p:cNvSpPr txBox="1"/>
          <p:nvPr/>
        </p:nvSpPr>
        <p:spPr>
          <a:xfrm>
            <a:off x="277577" y="5323161"/>
            <a:ext cx="4658659" cy="430887"/>
          </a:xfrm>
          <a:prstGeom prst="rect">
            <a:avLst/>
          </a:prstGeom>
          <a:noFill/>
        </p:spPr>
        <p:txBody>
          <a:bodyPr wrap="square" lIns="0" tIns="0" rIns="0" bIns="0" rtlCol="0" anchor="ctr">
            <a:spAutoFit/>
          </a:bodyPr>
          <a:lstStyle/>
          <a:p>
            <a:pPr algn="ctr"/>
            <a:r>
              <a:rPr lang="en-US" sz="2800" b="1">
                <a:latin typeface="Amazon Ember" panose="020B0603020204020204" pitchFamily="34" charset="0"/>
                <a:ea typeface="Amazon Ember" panose="020B0603020204020204" pitchFamily="34" charset="0"/>
                <a:cs typeface="Amazon Ember" panose="020B0603020204020204" pitchFamily="34" charset="0"/>
              </a:rPr>
              <a:t>Amazon DynamoDB</a:t>
            </a:r>
            <a:endParaRPr lang="en-US" sz="60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12">
            <a:extLst>
              <a:ext uri="{FF2B5EF4-FFF2-40B4-BE49-F238E27FC236}">
                <a16:creationId xmlns:a16="http://schemas.microsoft.com/office/drawing/2014/main" id="{CE8A48F5-EF77-4605-B274-13E064D990B3}"/>
              </a:ext>
              <a:ext uri="{C183D7F6-B498-43B3-948B-1728B52AA6E4}">
                <adec:decorative xmlns:adec="http://schemas.microsoft.com/office/drawing/2017/decorative" val="1"/>
              </a:ext>
            </a:extLst>
          </p:cNvPr>
          <p:cNvSpPr/>
          <p:nvPr/>
        </p:nvSpPr>
        <p:spPr bwMode="auto">
          <a:xfrm>
            <a:off x="4896746" y="2056645"/>
            <a:ext cx="5868042" cy="3856338"/>
          </a:xfrm>
          <a:prstGeom prst="roundRect">
            <a:avLst>
              <a:gd name="adj" fmla="val 8618"/>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150000"/>
              </a:lnSpc>
              <a:spcBef>
                <a:spcPct val="0"/>
              </a:spcBef>
              <a:spcAft>
                <a:spcPts val="600"/>
              </a:spcAft>
            </a:pPr>
            <a:endParaRPr lang="en-US" sz="2400">
              <a:solidFill>
                <a:schemeClr val="tx1"/>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2EFCFD39-753E-B54A-E6A5-B3C2CF83868A}"/>
              </a:ext>
            </a:extLst>
          </p:cNvPr>
          <p:cNvSpPr txBox="1"/>
          <p:nvPr/>
        </p:nvSpPr>
        <p:spPr>
          <a:xfrm>
            <a:off x="5248932" y="2150625"/>
            <a:ext cx="5163670" cy="3668377"/>
          </a:xfrm>
          <a:prstGeom prst="rect">
            <a:avLst/>
          </a:prstGeom>
          <a:noFill/>
        </p:spPr>
        <p:txBody>
          <a:bodyPr wrap="square" rtlCol="0">
            <a:spAutoFit/>
          </a:bodyPr>
          <a:lstStyle/>
          <a:p>
            <a:pPr marL="274320" indent="-342900" defTabSz="932472" fontAlgn="base">
              <a:lnSpc>
                <a:spcPct val="150000"/>
              </a:lnSpc>
              <a:spcBef>
                <a:spcPct val="0"/>
              </a:spcBef>
              <a:spcAft>
                <a:spcPts val="600"/>
              </a:spcAft>
              <a:buFont typeface="Arial" panose="020B0604020202020204" pitchFamily="34" charset="0"/>
              <a:buChar char="•"/>
            </a:pPr>
            <a:r>
              <a:rPr lang="en-US" sz="2400">
                <a:ea typeface="Segoe UI" pitchFamily="34" charset="0"/>
                <a:cs typeface="Segoe UI" pitchFamily="34" charset="0"/>
              </a:rPr>
              <a:t>NoSQL database tables</a:t>
            </a:r>
          </a:p>
          <a:p>
            <a:pPr marL="274320" indent="-342900" defTabSz="932472" fontAlgn="base">
              <a:lnSpc>
                <a:spcPct val="150000"/>
              </a:lnSpc>
              <a:spcBef>
                <a:spcPct val="0"/>
              </a:spcBef>
              <a:spcAft>
                <a:spcPts val="600"/>
              </a:spcAft>
              <a:buFont typeface="Arial" panose="020B0604020202020204" pitchFamily="34" charset="0"/>
              <a:buChar char="•"/>
            </a:pPr>
            <a:r>
              <a:rPr lang="en-US" sz="2400">
                <a:ea typeface="Segoe UI" pitchFamily="34" charset="0"/>
                <a:cs typeface="Segoe UI" pitchFamily="34" charset="0"/>
              </a:rPr>
              <a:t>Virtually unlimited storage</a:t>
            </a:r>
          </a:p>
          <a:p>
            <a:pPr marL="274320" indent="-342900" defTabSz="932472" fontAlgn="base">
              <a:lnSpc>
                <a:spcPct val="150000"/>
              </a:lnSpc>
              <a:spcBef>
                <a:spcPct val="0"/>
              </a:spcBef>
              <a:spcAft>
                <a:spcPts val="600"/>
              </a:spcAft>
              <a:buFont typeface="Arial" panose="020B0604020202020204" pitchFamily="34" charset="0"/>
              <a:buChar char="•"/>
            </a:pPr>
            <a:r>
              <a:rPr lang="en-US" sz="2400">
                <a:ea typeface="Segoe UI" pitchFamily="34" charset="0"/>
                <a:cs typeface="Segoe UI" pitchFamily="34" charset="0"/>
              </a:rPr>
              <a:t>Items can have differing attributes</a:t>
            </a:r>
          </a:p>
          <a:p>
            <a:pPr marL="274320" indent="-342900" defTabSz="932472" fontAlgn="base">
              <a:lnSpc>
                <a:spcPct val="150000"/>
              </a:lnSpc>
              <a:spcBef>
                <a:spcPct val="0"/>
              </a:spcBef>
              <a:spcAft>
                <a:spcPts val="600"/>
              </a:spcAft>
              <a:buFont typeface="Arial" panose="020B0604020202020204" pitchFamily="34" charset="0"/>
              <a:buChar char="•"/>
            </a:pPr>
            <a:r>
              <a:rPr lang="en-US" sz="2400">
                <a:ea typeface="Segoe UI" pitchFamily="34" charset="0"/>
                <a:cs typeface="Segoe UI" pitchFamily="34" charset="0"/>
              </a:rPr>
              <a:t>Low-latency queries</a:t>
            </a:r>
          </a:p>
          <a:p>
            <a:pPr marL="274320" indent="-342900" defTabSz="932472" fontAlgn="base">
              <a:lnSpc>
                <a:spcPct val="150000"/>
              </a:lnSpc>
              <a:spcBef>
                <a:spcPct val="0"/>
              </a:spcBef>
              <a:spcAft>
                <a:spcPts val="600"/>
              </a:spcAft>
              <a:buFont typeface="Arial" panose="020B0604020202020204" pitchFamily="34" charset="0"/>
              <a:buChar char="•"/>
            </a:pPr>
            <a:r>
              <a:rPr lang="en-US" sz="2400">
                <a:ea typeface="Segoe UI" pitchFamily="34" charset="0"/>
                <a:cs typeface="Segoe UI" pitchFamily="34" charset="0"/>
              </a:rPr>
              <a:t>Scalable read/write throughput</a:t>
            </a:r>
          </a:p>
        </p:txBody>
      </p:sp>
    </p:spTree>
    <p:custDataLst>
      <p:tags r:id="rId1"/>
    </p:custDataLst>
    <p:extLst>
      <p:ext uri="{BB962C8B-B14F-4D97-AF65-F5344CB8AC3E}">
        <p14:creationId xmlns:p14="http://schemas.microsoft.com/office/powerpoint/2010/main" val="3607856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DEB106-2DA0-422D-A11F-E6B55163426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33</a:t>
            </a:fld>
            <a:endParaRPr lang="en-US"/>
          </a:p>
        </p:txBody>
      </p:sp>
      <p:sp>
        <p:nvSpPr>
          <p:cNvPr id="2" name="Title 1"/>
          <p:cNvSpPr>
            <a:spLocks noGrp="1"/>
          </p:cNvSpPr>
          <p:nvPr>
            <p:ph type="title"/>
          </p:nvPr>
        </p:nvSpPr>
        <p:spPr/>
        <p:txBody>
          <a:bodyPr/>
          <a:lstStyle/>
          <a:p>
            <a:r>
              <a:rPr lang="en-US"/>
              <a:t>Amazon DynamoDB core components</a:t>
            </a:r>
          </a:p>
        </p:txBody>
      </p:sp>
      <p:sp>
        <p:nvSpPr>
          <p:cNvPr id="3" name="Content Placeholder 2"/>
          <p:cNvSpPr>
            <a:spLocks noGrp="1"/>
          </p:cNvSpPr>
          <p:nvPr>
            <p:ph sz="quarter" idx="21"/>
          </p:nvPr>
        </p:nvSpPr>
        <p:spPr/>
        <p:txBody>
          <a:bodyPr/>
          <a:lstStyle/>
          <a:p>
            <a:r>
              <a:rPr lang="en-US"/>
              <a:t>Tables, items, and attributes are the core DynamoDB components</a:t>
            </a:r>
          </a:p>
          <a:p>
            <a:pPr marL="0" indent="0">
              <a:buNone/>
            </a:pPr>
            <a:endParaRPr lang="en-US"/>
          </a:p>
          <a:p>
            <a:r>
              <a:rPr lang="en-US"/>
              <a:t>DynamoDB supports two different kinds of primary keys: Partition key and partition and sort key</a:t>
            </a:r>
          </a:p>
        </p:txBody>
      </p:sp>
    </p:spTree>
    <p:custDataLst>
      <p:tags r:id="rId1"/>
    </p:custDataLst>
    <p:extLst>
      <p:ext uri="{BB962C8B-B14F-4D97-AF65-F5344CB8AC3E}">
        <p14:creationId xmlns:p14="http://schemas.microsoft.com/office/powerpoint/2010/main" val="616684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ACCDA8-2760-49B0-97E6-24F6C6A9CC0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34</a:t>
            </a:fld>
            <a:endParaRPr lang="en-US"/>
          </a:p>
        </p:txBody>
      </p:sp>
      <p:sp>
        <p:nvSpPr>
          <p:cNvPr id="3" name="Title 2"/>
          <p:cNvSpPr>
            <a:spLocks noGrp="1"/>
          </p:cNvSpPr>
          <p:nvPr>
            <p:ph type="title"/>
          </p:nvPr>
        </p:nvSpPr>
        <p:spPr/>
        <p:txBody>
          <a:bodyPr/>
          <a:lstStyle/>
          <a:p>
            <a:r>
              <a:rPr lang="en-US"/>
              <a:t>Partitioning</a:t>
            </a:r>
          </a:p>
        </p:txBody>
      </p:sp>
      <p:pic>
        <p:nvPicPr>
          <p:cNvPr id="5" name="Content Placeholder 5" descr="Partitioning as data grows. See description in slide notes.">
            <a:extLst>
              <a:ext uri="{FF2B5EF4-FFF2-40B4-BE49-F238E27FC236}">
                <a16:creationId xmlns:a16="http://schemas.microsoft.com/office/drawing/2014/main" id="{E6804B00-B0D1-8945-B49D-4B5BEADA9F3D}"/>
              </a:ext>
            </a:extLst>
          </p:cNvPr>
          <p:cNvPicPr>
            <a:picLocks noChangeAspect="1"/>
          </p:cNvPicPr>
          <p:nvPr/>
        </p:nvPicPr>
        <p:blipFill rotWithShape="1">
          <a:blip r:embed="rId4">
            <a:extLst>
              <a:ext uri="{28A0092B-C50C-407E-A947-70E740481C1C}">
                <a14:useLocalDpi xmlns:a14="http://schemas.microsoft.com/office/drawing/2010/main" val="0"/>
              </a:ext>
            </a:extLst>
          </a:blip>
          <a:srcRect r="308" b="5689"/>
          <a:stretch/>
        </p:blipFill>
        <p:spPr>
          <a:xfrm>
            <a:off x="184632" y="1166281"/>
            <a:ext cx="11492362" cy="5227196"/>
          </a:xfrm>
          <a:prstGeom prst="rect">
            <a:avLst/>
          </a:prstGeom>
        </p:spPr>
      </p:pic>
    </p:spTree>
    <p:custDataLst>
      <p:tags r:id="rId1"/>
    </p:custDataLst>
    <p:extLst>
      <p:ext uri="{BB962C8B-B14F-4D97-AF65-F5344CB8AC3E}">
        <p14:creationId xmlns:p14="http://schemas.microsoft.com/office/powerpoint/2010/main" val="351504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F1EED8-BC81-429C-B96F-562CCAD5D8C1}"/>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35</a:t>
            </a:fld>
            <a:endParaRPr lang="en-US"/>
          </a:p>
        </p:txBody>
      </p:sp>
      <p:sp>
        <p:nvSpPr>
          <p:cNvPr id="2" name="Title 1"/>
          <p:cNvSpPr>
            <a:spLocks noGrp="1"/>
          </p:cNvSpPr>
          <p:nvPr>
            <p:ph type="title"/>
          </p:nvPr>
        </p:nvSpPr>
        <p:spPr/>
        <p:txBody>
          <a:bodyPr/>
          <a:lstStyle/>
          <a:p>
            <a:r>
              <a:rPr lang="en-US"/>
              <a:t>Items in a table must have a key</a:t>
            </a:r>
          </a:p>
        </p:txBody>
      </p:sp>
      <p:pic>
        <p:nvPicPr>
          <p:cNvPr id="5" name="Content Placeholder 3" descr="Single key and compond key. See description in the slide notes.">
            <a:extLst>
              <a:ext uri="{FF2B5EF4-FFF2-40B4-BE49-F238E27FC236}">
                <a16:creationId xmlns:a16="http://schemas.microsoft.com/office/drawing/2014/main" id="{38DCA5EB-4A6C-704A-B5FD-38BD3C3E7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796300"/>
            <a:ext cx="12037325" cy="4563770"/>
          </a:xfrm>
          <a:prstGeom prst="rect">
            <a:avLst/>
          </a:prstGeom>
        </p:spPr>
      </p:pic>
    </p:spTree>
    <p:custDataLst>
      <p:tags r:id="rId1"/>
    </p:custDataLst>
    <p:extLst>
      <p:ext uri="{BB962C8B-B14F-4D97-AF65-F5344CB8AC3E}">
        <p14:creationId xmlns:p14="http://schemas.microsoft.com/office/powerpoint/2010/main" val="4129036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36</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normAutofit/>
          </a:bodyPr>
          <a:lstStyle/>
          <a:p>
            <a:r>
              <a:rPr lang="en-US"/>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pPr marL="0" indent="0">
              <a:buNone/>
            </a:pPr>
            <a:r>
              <a:rPr lang="en-US"/>
              <a:t>Amazon DynamoDB:</a:t>
            </a:r>
          </a:p>
          <a:p>
            <a:r>
              <a:rPr lang="en-US" sz="2400"/>
              <a:t>Runs exclusively on SSDs.</a:t>
            </a:r>
          </a:p>
          <a:p>
            <a:r>
              <a:rPr lang="en-US" sz="2400"/>
              <a:t>Supports document and key-value store models.</a:t>
            </a:r>
          </a:p>
          <a:p>
            <a:r>
              <a:rPr lang="en-US" sz="2400"/>
              <a:t>Replicates your tables automatically across your choice of AWS Regions.</a:t>
            </a:r>
          </a:p>
          <a:p>
            <a:r>
              <a:rPr lang="en-US" sz="2400"/>
              <a:t>Works well for mobile, web, gaming, adtech, and Internet of Things (IoT) applications.</a:t>
            </a:r>
          </a:p>
          <a:p>
            <a:r>
              <a:rPr lang="en-US" sz="2400"/>
              <a:t>Is accessible via the console, the AWS CLI, and API calls.</a:t>
            </a:r>
          </a:p>
          <a:p>
            <a:r>
              <a:rPr lang="en-US" sz="2400"/>
              <a:t>Provides consistent, single-digit millisecond latency at any scale.</a:t>
            </a:r>
          </a:p>
          <a:p>
            <a:r>
              <a:rPr lang="en-US" sz="2400"/>
              <a:t>Has no limits on table size or throughput.</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545404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37</a:t>
            </a:fld>
            <a:endParaRPr lang="en-US"/>
          </a:p>
        </p:txBody>
      </p:sp>
      <p:sp>
        <p:nvSpPr>
          <p:cNvPr id="2" name="Title 1"/>
          <p:cNvSpPr>
            <a:spLocks noGrp="1"/>
          </p:cNvSpPr>
          <p:nvPr>
            <p:ph type="ctrTitle"/>
          </p:nvPr>
        </p:nvSpPr>
        <p:spPr/>
        <p:txBody>
          <a:bodyPr>
            <a:noAutofit/>
          </a:bodyPr>
          <a:lstStyle/>
          <a:p>
            <a:r>
              <a:rPr lang="en-US"/>
              <a:t>Recorded demo:</a:t>
            </a:r>
            <a:br>
              <a:rPr lang="en-US"/>
            </a:br>
            <a:r>
              <a:rPr lang="en-US"/>
              <a:t>Amazon DynamoDB console </a:t>
            </a:r>
          </a:p>
        </p:txBody>
      </p:sp>
      <p:pic>
        <p:nvPicPr>
          <p:cNvPr id="8" name="Picture 7">
            <a:hlinkClick r:id="rId4"/>
            <a:extLst>
              <a:ext uri="{FF2B5EF4-FFF2-40B4-BE49-F238E27FC236}">
                <a16:creationId xmlns:a16="http://schemas.microsoft.com/office/drawing/2014/main" id="{F6AB8A62-E6BF-42FB-A8F7-50F0DFD439F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92237" y="1735126"/>
            <a:ext cx="6719282" cy="3387748"/>
          </a:xfrm>
          <a:prstGeom prst="rect">
            <a:avLst/>
          </a:prstGeom>
        </p:spPr>
      </p:pic>
    </p:spTree>
    <p:custDataLst>
      <p:tags r:id="rId1"/>
    </p:custDataLst>
    <p:extLst>
      <p:ext uri="{BB962C8B-B14F-4D97-AF65-F5344CB8AC3E}">
        <p14:creationId xmlns:p14="http://schemas.microsoft.com/office/powerpoint/2010/main" val="3837129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F43EF0-4067-202A-D81E-88C93472C3F2}"/>
              </a:ext>
            </a:extLst>
          </p:cNvPr>
          <p:cNvSpPr>
            <a:spLocks noGrp="1"/>
          </p:cNvSpPr>
          <p:nvPr>
            <p:ph type="sldNum" sz="quarter" idx="20"/>
          </p:nvPr>
        </p:nvSpPr>
        <p:spPr/>
        <p:txBody>
          <a:bodyPr/>
          <a:lstStyle/>
          <a:p>
            <a:fld id="{930176A1-BCF0-4712-97A6-6B495F55390B}" type="slidenum">
              <a:rPr lang="en-US" smtClean="0"/>
              <a:pPr/>
              <a:t>38</a:t>
            </a:fld>
            <a:endParaRPr lang="en-US"/>
          </a:p>
        </p:txBody>
      </p:sp>
      <p:sp>
        <p:nvSpPr>
          <p:cNvPr id="2" name="Title 1"/>
          <p:cNvSpPr>
            <a:spLocks noGrp="1"/>
          </p:cNvSpPr>
          <p:nvPr>
            <p:ph type="title"/>
          </p:nvPr>
        </p:nvSpPr>
        <p:spPr/>
        <p:txBody>
          <a:bodyPr>
            <a:noAutofit/>
          </a:bodyPr>
          <a:lstStyle/>
          <a:p>
            <a:r>
              <a:rPr lang="en-US"/>
              <a:t>Amazon DynamoDB demonstration</a:t>
            </a:r>
          </a:p>
        </p:txBody>
      </p:sp>
      <p:pic>
        <p:nvPicPr>
          <p:cNvPr id="8" name="Picture 7" descr="DynamoDb console showing the ability to create tables, add and query items, and monitor and manage tables.">
            <a:extLst>
              <a:ext uri="{FF2B5EF4-FFF2-40B4-BE49-F238E27FC236}">
                <a16:creationId xmlns:a16="http://schemas.microsoft.com/office/drawing/2014/main" id="{C9194960-941A-4707-AA74-2B1496264760}"/>
              </a:ext>
            </a:extLst>
          </p:cNvPr>
          <p:cNvPicPr>
            <a:picLocks noChangeAspect="1"/>
          </p:cNvPicPr>
          <p:nvPr/>
        </p:nvPicPr>
        <p:blipFill>
          <a:blip r:embed="rId4"/>
          <a:stretch>
            <a:fillRect/>
          </a:stretch>
        </p:blipFill>
        <p:spPr>
          <a:xfrm>
            <a:off x="0" y="1088284"/>
            <a:ext cx="12192000" cy="5268066"/>
          </a:xfrm>
          <a:prstGeom prst="rect">
            <a:avLst/>
          </a:prstGeom>
        </p:spPr>
      </p:pic>
    </p:spTree>
    <p:custDataLst>
      <p:tags r:id="rId1"/>
    </p:custDataLst>
    <p:extLst>
      <p:ext uri="{BB962C8B-B14F-4D97-AF65-F5344CB8AC3E}">
        <p14:creationId xmlns:p14="http://schemas.microsoft.com/office/powerpoint/2010/main" val="830787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t>Module 8: Databases</a:t>
            </a:r>
          </a:p>
        </p:txBody>
      </p:sp>
      <p:sp>
        <p:nvSpPr>
          <p:cNvPr id="2" name="Title 1"/>
          <p:cNvSpPr>
            <a:spLocks noGrp="1"/>
          </p:cNvSpPr>
          <p:nvPr>
            <p:ph type="title"/>
          </p:nvPr>
        </p:nvSpPr>
        <p:spPr/>
        <p:txBody>
          <a:bodyPr>
            <a:noAutofit/>
          </a:bodyPr>
          <a:lstStyle/>
          <a:p>
            <a:r>
              <a:rPr lang="en-US"/>
              <a:t>Section 3: Amazon Redshift</a:t>
            </a:r>
          </a:p>
        </p:txBody>
      </p:sp>
    </p:spTree>
    <p:custDataLst>
      <p:tags r:id="rId1"/>
    </p:custDataLst>
    <p:extLst>
      <p:ext uri="{BB962C8B-B14F-4D97-AF65-F5344CB8AC3E}">
        <p14:creationId xmlns:p14="http://schemas.microsoft.com/office/powerpoint/2010/main" val="1900709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t>Module 8: Databases</a:t>
            </a:r>
          </a:p>
        </p:txBody>
      </p:sp>
      <p:sp>
        <p:nvSpPr>
          <p:cNvPr id="2" name="Title 1"/>
          <p:cNvSpPr>
            <a:spLocks noGrp="1"/>
          </p:cNvSpPr>
          <p:nvPr>
            <p:ph type="title"/>
          </p:nvPr>
        </p:nvSpPr>
        <p:spPr/>
        <p:txBody>
          <a:bodyPr>
            <a:noAutofit/>
          </a:bodyPr>
          <a:lstStyle/>
          <a:p>
            <a:r>
              <a:rPr lang="en-US"/>
              <a:t>Section 1: Amazon Relational Database Service</a:t>
            </a:r>
          </a:p>
        </p:txBody>
      </p:sp>
    </p:spTree>
    <p:custDataLst>
      <p:tags r:id="rId1"/>
    </p:custDataLst>
    <p:extLst>
      <p:ext uri="{BB962C8B-B14F-4D97-AF65-F5344CB8AC3E}">
        <p14:creationId xmlns:p14="http://schemas.microsoft.com/office/powerpoint/2010/main" val="136028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4A6F75-824C-4541-ACE9-D94E293C2C9E}"/>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40</a:t>
            </a:fld>
            <a:endParaRPr lang="en-US"/>
          </a:p>
        </p:txBody>
      </p:sp>
      <p:sp>
        <p:nvSpPr>
          <p:cNvPr id="2" name="Title 1"/>
          <p:cNvSpPr>
            <a:spLocks noGrp="1"/>
          </p:cNvSpPr>
          <p:nvPr>
            <p:ph type="title"/>
          </p:nvPr>
        </p:nvSpPr>
        <p:spPr/>
        <p:txBody>
          <a:bodyPr/>
          <a:lstStyle/>
          <a:p>
            <a:r>
              <a:rPr lang="en-US"/>
              <a:t>Amazon Redshift</a:t>
            </a:r>
          </a:p>
        </p:txBody>
      </p:sp>
      <p:pic>
        <p:nvPicPr>
          <p:cNvPr id="6" name="Graphic 5">
            <a:extLst>
              <a:ext uri="{FF2B5EF4-FFF2-40B4-BE49-F238E27FC236}">
                <a16:creationId xmlns:a16="http://schemas.microsoft.com/office/drawing/2014/main" id="{167217B3-48F3-42C8-9F0F-384D9C3C14F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3090" y="2515957"/>
            <a:ext cx="1565821" cy="1565821"/>
          </a:xfrm>
          <a:prstGeom prst="rect">
            <a:avLst/>
          </a:prstGeom>
        </p:spPr>
      </p:pic>
      <p:sp>
        <p:nvSpPr>
          <p:cNvPr id="11" name="TextBox 10"/>
          <p:cNvSpPr txBox="1"/>
          <p:nvPr/>
        </p:nvSpPr>
        <p:spPr>
          <a:xfrm>
            <a:off x="3766671" y="4336513"/>
            <a:ext cx="4658659" cy="430887"/>
          </a:xfrm>
          <a:prstGeom prst="rect">
            <a:avLst/>
          </a:prstGeom>
          <a:noFill/>
        </p:spPr>
        <p:txBody>
          <a:bodyPr wrap="square" lIns="0" tIns="0" rIns="0" bIns="0" rtlCol="0" anchor="ctr">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Amazon Redshift</a:t>
            </a:r>
            <a:endParaRPr lang="en-US" sz="600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765315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45687F-BC19-427E-8F86-609D7603F29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41</a:t>
            </a:fld>
            <a:endParaRPr lang="en-US"/>
          </a:p>
        </p:txBody>
      </p:sp>
      <p:sp>
        <p:nvSpPr>
          <p:cNvPr id="2" name="Title 1"/>
          <p:cNvSpPr>
            <a:spLocks noGrp="1"/>
          </p:cNvSpPr>
          <p:nvPr>
            <p:ph type="title"/>
          </p:nvPr>
        </p:nvSpPr>
        <p:spPr/>
        <p:txBody>
          <a:bodyPr/>
          <a:lstStyle/>
          <a:p>
            <a:r>
              <a:rPr lang="en-US"/>
              <a:t>Introduction to Amazon Redshift</a:t>
            </a:r>
          </a:p>
        </p:txBody>
      </p:sp>
      <p:pic>
        <p:nvPicPr>
          <p:cNvPr id="4" name="Picture 3" descr="Amazon Redshift overview for processing complex SQL queries.">
            <a:extLst>
              <a:ext uri="{FF2B5EF4-FFF2-40B4-BE49-F238E27FC236}">
                <a16:creationId xmlns:a16="http://schemas.microsoft.com/office/drawing/2014/main" id="{DFB8C3B9-FF55-4063-8906-6B80CFBB7F24}"/>
              </a:ext>
            </a:extLst>
          </p:cNvPr>
          <p:cNvPicPr>
            <a:picLocks noChangeAspect="1"/>
          </p:cNvPicPr>
          <p:nvPr/>
        </p:nvPicPr>
        <p:blipFill>
          <a:blip r:embed="rId4"/>
          <a:stretch>
            <a:fillRect/>
          </a:stretch>
        </p:blipFill>
        <p:spPr>
          <a:xfrm>
            <a:off x="1690072" y="1497951"/>
            <a:ext cx="8811855" cy="4648849"/>
          </a:xfrm>
          <a:prstGeom prst="rect">
            <a:avLst/>
          </a:prstGeom>
        </p:spPr>
      </p:pic>
    </p:spTree>
    <p:custDataLst>
      <p:tags r:id="rId1"/>
    </p:custDataLst>
    <p:extLst>
      <p:ext uri="{BB962C8B-B14F-4D97-AF65-F5344CB8AC3E}">
        <p14:creationId xmlns:p14="http://schemas.microsoft.com/office/powerpoint/2010/main" val="2397052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50CB3F-9EB1-4B9E-9290-7CC60FF27E0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42</a:t>
            </a:fld>
            <a:endParaRPr lang="en-US"/>
          </a:p>
        </p:txBody>
      </p:sp>
      <p:sp>
        <p:nvSpPr>
          <p:cNvPr id="2" name="Title 1"/>
          <p:cNvSpPr>
            <a:spLocks noGrp="1"/>
          </p:cNvSpPr>
          <p:nvPr>
            <p:ph type="title"/>
          </p:nvPr>
        </p:nvSpPr>
        <p:spPr/>
        <p:txBody>
          <a:bodyPr/>
          <a:lstStyle/>
          <a:p>
            <a:r>
              <a:rPr lang="en-US"/>
              <a:t>Parallel processing architecture</a:t>
            </a:r>
          </a:p>
        </p:txBody>
      </p:sp>
      <p:grpSp>
        <p:nvGrpSpPr>
          <p:cNvPr id="4" name="Group 3" descr="Amazon Redshift parallel processing architecture described further in the notes..">
            <a:extLst>
              <a:ext uri="{FF2B5EF4-FFF2-40B4-BE49-F238E27FC236}">
                <a16:creationId xmlns:a16="http://schemas.microsoft.com/office/drawing/2014/main" id="{CEB4EA69-61B7-8C7D-D3C1-EBA27A52B8D6}"/>
              </a:ext>
            </a:extLst>
          </p:cNvPr>
          <p:cNvGrpSpPr/>
          <p:nvPr/>
        </p:nvGrpSpPr>
        <p:grpSpPr>
          <a:xfrm>
            <a:off x="1141781" y="1750740"/>
            <a:ext cx="9908439" cy="4145082"/>
            <a:chOff x="1141781" y="1750740"/>
            <a:chExt cx="9908439" cy="4145082"/>
          </a:xfrm>
        </p:grpSpPr>
        <p:grpSp>
          <p:nvGrpSpPr>
            <p:cNvPr id="12" name="Group 11" descr="Amazon Redshift parallel processing architecture described further in the notes..">
              <a:extLst>
                <a:ext uri="{FF2B5EF4-FFF2-40B4-BE49-F238E27FC236}">
                  <a16:creationId xmlns:a16="http://schemas.microsoft.com/office/drawing/2014/main" id="{0C96AB47-9EDE-4488-8990-988B7EB56CCE}"/>
                </a:ext>
              </a:extLst>
            </p:cNvPr>
            <p:cNvGrpSpPr/>
            <p:nvPr/>
          </p:nvGrpSpPr>
          <p:grpSpPr>
            <a:xfrm>
              <a:off x="1141781" y="1750740"/>
              <a:ext cx="9908439" cy="4145082"/>
              <a:chOff x="1757763" y="1750740"/>
              <a:chExt cx="9908439" cy="4145082"/>
            </a:xfrm>
          </p:grpSpPr>
          <p:sp>
            <p:nvSpPr>
              <p:cNvPr id="6" name="TextBox 5">
                <a:extLst>
                  <a:ext uri="{FF2B5EF4-FFF2-40B4-BE49-F238E27FC236}">
                    <a16:creationId xmlns:a16="http://schemas.microsoft.com/office/drawing/2014/main" id="{A5D1E49C-07AC-4266-889B-A6759901CB86}"/>
                  </a:ext>
                  <a:ext uri="{C183D7F6-B498-43B3-948B-1728B52AA6E4}">
                    <adec:decorative xmlns:adec="http://schemas.microsoft.com/office/drawing/2017/decorative" val="1"/>
                  </a:ext>
                </a:extLst>
              </p:cNvPr>
              <p:cNvSpPr txBox="1"/>
              <p:nvPr/>
            </p:nvSpPr>
            <p:spPr>
              <a:xfrm>
                <a:off x="1791220" y="2820792"/>
                <a:ext cx="2301904" cy="307777"/>
              </a:xfrm>
              <a:prstGeom prst="rect">
                <a:avLst/>
              </a:prstGeom>
              <a:noFill/>
            </p:spPr>
            <p:txBody>
              <a:bodyPr wrap="square" rtlCol="0">
                <a:spAutoFit/>
              </a:bodyPr>
              <a:lstStyle/>
              <a:p>
                <a:pPr algn="ctr"/>
                <a:r>
                  <a:rPr lang="en-US" sz="1400"/>
                  <a:t>Amazon Redshift</a:t>
                </a:r>
              </a:p>
            </p:txBody>
          </p:sp>
          <p:pic>
            <p:nvPicPr>
              <p:cNvPr id="7" name="Graphic 6">
                <a:extLst>
                  <a:ext uri="{FF2B5EF4-FFF2-40B4-BE49-F238E27FC236}">
                    <a16:creationId xmlns:a16="http://schemas.microsoft.com/office/drawing/2014/main" id="{A56810B3-DBD7-4644-8FAF-522718AA308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6572" y="2153968"/>
                <a:ext cx="711200" cy="711200"/>
              </a:xfrm>
              <a:prstGeom prst="rect">
                <a:avLst/>
              </a:prstGeom>
            </p:spPr>
          </p:pic>
          <p:sp>
            <p:nvSpPr>
              <p:cNvPr id="10" name="TextBox 9">
                <a:extLst>
                  <a:ext uri="{FF2B5EF4-FFF2-40B4-BE49-F238E27FC236}">
                    <a16:creationId xmlns:a16="http://schemas.microsoft.com/office/drawing/2014/main" id="{26344220-C6D1-4A85-AF73-D4AE6B5369A2}"/>
                  </a:ext>
                  <a:ext uri="{C183D7F6-B498-43B3-948B-1728B52AA6E4}">
                    <adec:decorative xmlns:adec="http://schemas.microsoft.com/office/drawing/2017/decorative" val="1"/>
                  </a:ext>
                </a:extLst>
              </p:cNvPr>
              <p:cNvSpPr txBox="1"/>
              <p:nvPr/>
            </p:nvSpPr>
            <p:spPr>
              <a:xfrm>
                <a:off x="1757763" y="3700414"/>
                <a:ext cx="2301904" cy="523220"/>
              </a:xfrm>
              <a:prstGeom prst="rect">
                <a:avLst/>
              </a:prstGeom>
              <a:noFill/>
            </p:spPr>
            <p:txBody>
              <a:bodyPr wrap="square" rtlCol="0">
                <a:spAutoFit/>
              </a:bodyPr>
              <a:lstStyle/>
              <a:p>
                <a:pPr algn="ctr"/>
                <a:r>
                  <a:rPr lang="en-US" sz="1400"/>
                  <a:t>Dense compute</a:t>
                </a:r>
              </a:p>
              <a:p>
                <a:pPr algn="ctr"/>
                <a:r>
                  <a:rPr lang="en-US" sz="1400"/>
                  <a:t> node</a:t>
                </a:r>
              </a:p>
            </p:txBody>
          </p:sp>
          <p:pic>
            <p:nvPicPr>
              <p:cNvPr id="11" name="Graphic 10">
                <a:extLst>
                  <a:ext uri="{FF2B5EF4-FFF2-40B4-BE49-F238E27FC236}">
                    <a16:creationId xmlns:a16="http://schemas.microsoft.com/office/drawing/2014/main" id="{7FAFF4CD-975B-412B-859E-1F47809FFC1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3765" y="3244461"/>
                <a:ext cx="469900" cy="469900"/>
              </a:xfrm>
              <a:prstGeom prst="rect">
                <a:avLst/>
              </a:prstGeom>
            </p:spPr>
          </p:pic>
          <p:sp>
            <p:nvSpPr>
              <p:cNvPr id="13" name="TextBox 12">
                <a:extLst>
                  <a:ext uri="{FF2B5EF4-FFF2-40B4-BE49-F238E27FC236}">
                    <a16:creationId xmlns:a16="http://schemas.microsoft.com/office/drawing/2014/main" id="{9C6511B3-28A4-4389-AB22-B04CFAE966BB}"/>
                  </a:ext>
                  <a:ext uri="{C183D7F6-B498-43B3-948B-1728B52AA6E4}">
                    <adec:decorative xmlns:adec="http://schemas.microsoft.com/office/drawing/2017/decorative" val="1"/>
                  </a:ext>
                </a:extLst>
              </p:cNvPr>
              <p:cNvSpPr txBox="1"/>
              <p:nvPr/>
            </p:nvSpPr>
            <p:spPr>
              <a:xfrm>
                <a:off x="2208810" y="4290304"/>
                <a:ext cx="1527982" cy="830997"/>
              </a:xfrm>
              <a:prstGeom prst="rect">
                <a:avLst/>
              </a:prstGeom>
              <a:noFill/>
            </p:spPr>
            <p:txBody>
              <a:bodyPr wrap="none" rtlCol="0">
                <a:spAutoFit/>
              </a:bodyPr>
              <a:lstStyle/>
              <a:p>
                <a:pPr marL="285750" indent="-285750">
                  <a:buFont typeface="Arial" panose="020B0604020202020204" pitchFamily="34" charset="0"/>
                  <a:buChar char="•"/>
                </a:pPr>
                <a:r>
                  <a:rPr lang="en-US" sz="1600">
                    <a:latin typeface="Amazon Ember Light" panose="020B0403020204020204" pitchFamily="34" charset="0"/>
                    <a:ea typeface="Amazon Ember Light" panose="020B0403020204020204" pitchFamily="34" charset="0"/>
                    <a:cs typeface="Amazon Ember Light" panose="020B0403020204020204" pitchFamily="34" charset="0"/>
                  </a:rPr>
                  <a:t>Virtual Core</a:t>
                </a:r>
              </a:p>
              <a:p>
                <a:pPr marL="285750" indent="-285750">
                  <a:buFont typeface="Arial" panose="020B0604020202020204" pitchFamily="34" charset="0"/>
                  <a:buChar char="•"/>
                </a:pPr>
                <a:r>
                  <a:rPr lang="en-US" sz="1600">
                    <a:latin typeface="Amazon Ember Light" panose="020B0403020204020204" pitchFamily="34" charset="0"/>
                    <a:ea typeface="Amazon Ember Light" panose="020B0403020204020204" pitchFamily="34" charset="0"/>
                    <a:cs typeface="Amazon Ember Light" panose="020B0403020204020204" pitchFamily="34" charset="0"/>
                  </a:rPr>
                  <a:t>RAM</a:t>
                </a:r>
              </a:p>
              <a:p>
                <a:pPr marL="285750" indent="-285750">
                  <a:buFont typeface="Arial" panose="020B0604020202020204" pitchFamily="34" charset="0"/>
                  <a:buChar char="•"/>
                </a:pPr>
                <a:r>
                  <a:rPr lang="en-US" sz="1600">
                    <a:latin typeface="Amazon Ember Light" panose="020B0403020204020204" pitchFamily="34" charset="0"/>
                    <a:ea typeface="Amazon Ember Light" panose="020B0403020204020204" pitchFamily="34" charset="0"/>
                    <a:cs typeface="Amazon Ember Light" panose="020B0403020204020204" pitchFamily="34" charset="0"/>
                  </a:rPr>
                  <a:t>Local disk</a:t>
                </a:r>
              </a:p>
            </p:txBody>
          </p:sp>
          <p:pic>
            <p:nvPicPr>
              <p:cNvPr id="15" name="Graphic 14">
                <a:extLst>
                  <a:ext uri="{FF2B5EF4-FFF2-40B4-BE49-F238E27FC236}">
                    <a16:creationId xmlns:a16="http://schemas.microsoft.com/office/drawing/2014/main" id="{FF80CFC8-8991-4D11-9423-708D8CF2499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6130" y="3865045"/>
                <a:ext cx="469900" cy="469900"/>
              </a:xfrm>
              <a:prstGeom prst="rect">
                <a:avLst/>
              </a:prstGeom>
            </p:spPr>
          </p:pic>
          <p:sp>
            <p:nvSpPr>
              <p:cNvPr id="16" name="TextBox 15">
                <a:extLst>
                  <a:ext uri="{FF2B5EF4-FFF2-40B4-BE49-F238E27FC236}">
                    <a16:creationId xmlns:a16="http://schemas.microsoft.com/office/drawing/2014/main" id="{83470A10-FC43-409D-97EC-384AEB86AF4C}"/>
                  </a:ext>
                  <a:ext uri="{C183D7F6-B498-43B3-948B-1728B52AA6E4}">
                    <adec:decorative xmlns:adec="http://schemas.microsoft.com/office/drawing/2017/decorative" val="1"/>
                  </a:ext>
                </a:extLst>
              </p:cNvPr>
              <p:cNvSpPr txBox="1"/>
              <p:nvPr/>
            </p:nvSpPr>
            <p:spPr>
              <a:xfrm>
                <a:off x="9046729" y="2972233"/>
                <a:ext cx="2301904" cy="338554"/>
              </a:xfrm>
              <a:prstGeom prst="rect">
                <a:avLst/>
              </a:prstGeom>
              <a:noFill/>
            </p:spPr>
            <p:txBody>
              <a:bodyPr wrap="square" rtlCol="0">
                <a:spAutoFit/>
              </a:bodyPr>
              <a:lstStyle/>
              <a:p>
                <a:pPr algn="ctr"/>
                <a:r>
                  <a:rPr lang="en-US" sz="1600"/>
                  <a:t>Leader node</a:t>
                </a:r>
              </a:p>
            </p:txBody>
          </p:sp>
          <p:sp>
            <p:nvSpPr>
              <p:cNvPr id="17" name="TextBox 16">
                <a:extLst>
                  <a:ext uri="{FF2B5EF4-FFF2-40B4-BE49-F238E27FC236}">
                    <a16:creationId xmlns:a16="http://schemas.microsoft.com/office/drawing/2014/main" id="{8D2AEC4B-8229-4317-91C0-FB3091E7DC6F}"/>
                  </a:ext>
                  <a:ext uri="{C183D7F6-B498-43B3-948B-1728B52AA6E4}">
                    <adec:decorative xmlns:adec="http://schemas.microsoft.com/office/drawing/2017/decorative" val="1"/>
                  </a:ext>
                </a:extLst>
              </p:cNvPr>
              <p:cNvSpPr txBox="1"/>
              <p:nvPr/>
            </p:nvSpPr>
            <p:spPr>
              <a:xfrm>
                <a:off x="9364298" y="3938150"/>
                <a:ext cx="2301904" cy="338554"/>
              </a:xfrm>
              <a:prstGeom prst="rect">
                <a:avLst/>
              </a:prstGeom>
              <a:noFill/>
            </p:spPr>
            <p:txBody>
              <a:bodyPr wrap="square" rtlCol="0">
                <a:spAutoFit/>
              </a:bodyPr>
              <a:lstStyle/>
              <a:p>
                <a:pPr algn="ctr"/>
                <a:r>
                  <a:rPr lang="en-US" sz="1600"/>
                  <a:t>Dense compute nodes</a:t>
                </a:r>
              </a:p>
            </p:txBody>
          </p:sp>
          <p:pic>
            <p:nvPicPr>
              <p:cNvPr id="19" name="Graphic 18">
                <a:extLst>
                  <a:ext uri="{FF2B5EF4-FFF2-40B4-BE49-F238E27FC236}">
                    <a16:creationId xmlns:a16="http://schemas.microsoft.com/office/drawing/2014/main" id="{E3BFF588-63A3-473E-BF22-98B6D3F9214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3150" y="3917082"/>
                <a:ext cx="469900" cy="469900"/>
              </a:xfrm>
              <a:prstGeom prst="rect">
                <a:avLst/>
              </a:prstGeom>
            </p:spPr>
          </p:pic>
          <p:pic>
            <p:nvPicPr>
              <p:cNvPr id="20" name="Graphic 19">
                <a:extLst>
                  <a:ext uri="{FF2B5EF4-FFF2-40B4-BE49-F238E27FC236}">
                    <a16:creationId xmlns:a16="http://schemas.microsoft.com/office/drawing/2014/main" id="{29FD8185-AD55-45F9-9535-789F9AC3064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1057" y="3872477"/>
                <a:ext cx="469900" cy="469900"/>
              </a:xfrm>
              <a:prstGeom prst="rect">
                <a:avLst/>
              </a:prstGeom>
            </p:spPr>
          </p:pic>
          <p:pic>
            <p:nvPicPr>
              <p:cNvPr id="21" name="Graphic 20">
                <a:extLst>
                  <a:ext uri="{FF2B5EF4-FFF2-40B4-BE49-F238E27FC236}">
                    <a16:creationId xmlns:a16="http://schemas.microsoft.com/office/drawing/2014/main" id="{502699DB-2B7A-4CBC-B0AE-516BA6C11C6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82206" y="2910627"/>
                <a:ext cx="469900" cy="469900"/>
              </a:xfrm>
              <a:prstGeom prst="rect">
                <a:avLst/>
              </a:prstGeom>
            </p:spPr>
          </p:pic>
          <p:sp>
            <p:nvSpPr>
              <p:cNvPr id="8" name="Rectangle: Rounded Corners 7">
                <a:extLst>
                  <a:ext uri="{FF2B5EF4-FFF2-40B4-BE49-F238E27FC236}">
                    <a16:creationId xmlns:a16="http://schemas.microsoft.com/office/drawing/2014/main" id="{04A6C253-E0E5-4ADC-BAC6-8AC8C8599195}"/>
                  </a:ext>
                  <a:ext uri="{C183D7F6-B498-43B3-948B-1728B52AA6E4}">
                    <adec:decorative xmlns:adec="http://schemas.microsoft.com/office/drawing/2017/decorative" val="1"/>
                  </a:ext>
                </a:extLst>
              </p:cNvPr>
              <p:cNvSpPr/>
              <p:nvPr/>
            </p:nvSpPr>
            <p:spPr>
              <a:xfrm>
                <a:off x="2263697" y="1750740"/>
                <a:ext cx="1371599" cy="41450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90DEEDA-6C72-43AA-ACCB-619FCC280819}"/>
                  </a:ext>
                  <a:ext uri="{C183D7F6-B498-43B3-948B-1728B52AA6E4}">
                    <adec:decorative xmlns:adec="http://schemas.microsoft.com/office/drawing/2017/decorative" val="1"/>
                  </a:ext>
                </a:extLst>
              </p:cNvPr>
              <p:cNvSpPr/>
              <p:nvPr/>
            </p:nvSpPr>
            <p:spPr>
              <a:xfrm>
                <a:off x="7140342" y="1862254"/>
                <a:ext cx="1967342" cy="517513"/>
              </a:xfrm>
              <a:prstGeom prst="roundRect">
                <a:avLst/>
              </a:prstGeom>
              <a:gradFill>
                <a:gsLst>
                  <a:gs pos="0">
                    <a:schemeClr val="accent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502E9AE-0343-4601-96C4-2D8EF6C558D8}"/>
                  </a:ext>
                  <a:ext uri="{C183D7F6-B498-43B3-948B-1728B52AA6E4}">
                    <adec:decorative xmlns:adec="http://schemas.microsoft.com/office/drawing/2017/decorative" val="1"/>
                  </a:ext>
                </a:extLst>
              </p:cNvPr>
              <p:cNvSpPr txBox="1"/>
              <p:nvPr/>
            </p:nvSpPr>
            <p:spPr>
              <a:xfrm>
                <a:off x="9209269" y="1905406"/>
                <a:ext cx="1976823"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SQL Clients/BI tools</a:t>
                </a:r>
              </a:p>
            </p:txBody>
          </p:sp>
          <p:sp>
            <p:nvSpPr>
              <p:cNvPr id="24" name="Rectangle: Rounded Corners 23">
                <a:extLst>
                  <a:ext uri="{FF2B5EF4-FFF2-40B4-BE49-F238E27FC236}">
                    <a16:creationId xmlns:a16="http://schemas.microsoft.com/office/drawing/2014/main" id="{41A85FB4-7FA6-4E9F-9446-0A170181DBC9}"/>
                  </a:ext>
                  <a:ext uri="{C183D7F6-B498-43B3-948B-1728B52AA6E4}">
                    <adec:decorative xmlns:adec="http://schemas.microsoft.com/office/drawing/2017/decorative" val="1"/>
                  </a:ext>
                </a:extLst>
              </p:cNvPr>
              <p:cNvSpPr/>
              <p:nvPr/>
            </p:nvSpPr>
            <p:spPr>
              <a:xfrm>
                <a:off x="7043672" y="4806173"/>
                <a:ext cx="2409700" cy="8260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E26E7B75-7651-4655-910C-F939DBE34D3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05956" y="4874652"/>
                <a:ext cx="711200" cy="711200"/>
              </a:xfrm>
              <a:prstGeom prst="rect">
                <a:avLst/>
              </a:prstGeom>
            </p:spPr>
          </p:pic>
          <p:pic>
            <p:nvPicPr>
              <p:cNvPr id="26" name="Graphic 25">
                <a:extLst>
                  <a:ext uri="{FF2B5EF4-FFF2-40B4-BE49-F238E27FC236}">
                    <a16:creationId xmlns:a16="http://schemas.microsoft.com/office/drawing/2014/main" id="{D911840A-8A72-420A-B85E-F2CD2EC7557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5529" y="4880511"/>
                <a:ext cx="711200" cy="711200"/>
              </a:xfrm>
              <a:prstGeom prst="rect">
                <a:avLst/>
              </a:prstGeom>
            </p:spPr>
          </p:pic>
          <p:sp>
            <p:nvSpPr>
              <p:cNvPr id="27" name="TextBox 26">
                <a:extLst>
                  <a:ext uri="{FF2B5EF4-FFF2-40B4-BE49-F238E27FC236}">
                    <a16:creationId xmlns:a16="http://schemas.microsoft.com/office/drawing/2014/main" id="{113E8F12-5293-4741-8998-E1672BAB7516}"/>
                  </a:ext>
                  <a:ext uri="{C183D7F6-B498-43B3-948B-1728B52AA6E4}">
                    <adec:decorative xmlns:adec="http://schemas.microsoft.com/office/drawing/2017/decorative" val="1"/>
                  </a:ext>
                </a:extLst>
              </p:cNvPr>
              <p:cNvSpPr txBox="1"/>
              <p:nvPr/>
            </p:nvSpPr>
            <p:spPr>
              <a:xfrm>
                <a:off x="9671745" y="4859923"/>
                <a:ext cx="1994457"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Amazon DynamoDB</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grpSp>
        <p:cxnSp>
          <p:nvCxnSpPr>
            <p:cNvPr id="14" name="Elbow Connector 13">
              <a:extLst>
                <a:ext uri="{FF2B5EF4-FFF2-40B4-BE49-F238E27FC236}">
                  <a16:creationId xmlns:a16="http://schemas.microsoft.com/office/drawing/2014/main" id="{183F8A90-BFC2-C7AE-2AD8-D176A76428EC}"/>
                </a:ext>
                <a:ext uri="{C183D7F6-B498-43B3-948B-1728B52AA6E4}">
                  <adec:decorative xmlns:adec="http://schemas.microsoft.com/office/drawing/2017/decorative" val="1"/>
                </a:ext>
              </a:extLst>
            </p:cNvPr>
            <p:cNvCxnSpPr>
              <a:stCxn id="6" idx="3"/>
            </p:cNvCxnSpPr>
            <p:nvPr/>
          </p:nvCxnSpPr>
          <p:spPr>
            <a:xfrm>
              <a:off x="3477142" y="2974681"/>
              <a:ext cx="2618858" cy="11020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5D366A1-544B-90FF-4BEF-2D362C67AC55}"/>
                </a:ext>
                <a:ext uri="{C183D7F6-B498-43B3-948B-1728B52AA6E4}">
                  <adec:decorative xmlns:adec="http://schemas.microsoft.com/office/drawing/2017/decorative" val="1"/>
                </a:ext>
              </a:extLst>
            </p:cNvPr>
            <p:cNvCxnSpPr/>
            <p:nvPr/>
          </p:nvCxnSpPr>
          <p:spPr>
            <a:xfrm flipV="1">
              <a:off x="3443685" y="4076700"/>
              <a:ext cx="2652315" cy="1044601"/>
            </a:xfrm>
            <a:prstGeom prst="bentConnector3">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148693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DDA6B2-68C5-48E8-9293-2DE27C529AF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43</a:t>
            </a:fld>
            <a:endParaRPr lang="en-US"/>
          </a:p>
        </p:txBody>
      </p:sp>
      <p:sp>
        <p:nvSpPr>
          <p:cNvPr id="2" name="Title 1"/>
          <p:cNvSpPr>
            <a:spLocks noGrp="1"/>
          </p:cNvSpPr>
          <p:nvPr>
            <p:ph type="title"/>
          </p:nvPr>
        </p:nvSpPr>
        <p:spPr/>
        <p:txBody>
          <a:bodyPr/>
          <a:lstStyle/>
          <a:p>
            <a:r>
              <a:rPr lang="en-US"/>
              <a:t>Automation and scaling</a:t>
            </a:r>
          </a:p>
        </p:txBody>
      </p:sp>
      <p:grpSp>
        <p:nvGrpSpPr>
          <p:cNvPr id="8" name="Group 7" descr="You can automate managing, monitoring, and scaling Amazon Redshift implementations.">
            <a:extLst>
              <a:ext uri="{FF2B5EF4-FFF2-40B4-BE49-F238E27FC236}">
                <a16:creationId xmlns:a16="http://schemas.microsoft.com/office/drawing/2014/main" id="{4AE01C9C-DD55-4FB3-AAD8-CC69080F94F6}"/>
              </a:ext>
            </a:extLst>
          </p:cNvPr>
          <p:cNvGrpSpPr/>
          <p:nvPr/>
        </p:nvGrpSpPr>
        <p:grpSpPr>
          <a:xfrm>
            <a:off x="1992436" y="1341436"/>
            <a:ext cx="8207128" cy="5248855"/>
            <a:chOff x="1634667" y="1341436"/>
            <a:chExt cx="8207128" cy="5248855"/>
          </a:xfrm>
        </p:grpSpPr>
        <p:pic>
          <p:nvPicPr>
            <p:cNvPr id="4" name="Picture 3">
              <a:extLst>
                <a:ext uri="{FF2B5EF4-FFF2-40B4-BE49-F238E27FC236}">
                  <a16:creationId xmlns:a16="http://schemas.microsoft.com/office/drawing/2014/main" id="{AB0E32BE-F199-DC4F-943A-32215E91741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4667" y="1341436"/>
              <a:ext cx="4417786" cy="5248855"/>
            </a:xfrm>
            <a:prstGeom prst="rect">
              <a:avLst/>
            </a:prstGeom>
          </p:spPr>
        </p:pic>
        <p:pic>
          <p:nvPicPr>
            <p:cNvPr id="7" name="Picture 6">
              <a:extLst>
                <a:ext uri="{FF2B5EF4-FFF2-40B4-BE49-F238E27FC236}">
                  <a16:creationId xmlns:a16="http://schemas.microsoft.com/office/drawing/2014/main" id="{DC851433-141A-3140-A67C-D44B64EEC1A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096000" y="1341436"/>
              <a:ext cx="1915886" cy="3207996"/>
            </a:xfrm>
            <a:prstGeom prst="rect">
              <a:avLst/>
            </a:prstGeom>
          </p:spPr>
        </p:pic>
        <p:sp>
          <p:nvSpPr>
            <p:cNvPr id="9" name="TextBox 8">
              <a:extLst>
                <a:ext uri="{FF2B5EF4-FFF2-40B4-BE49-F238E27FC236}">
                  <a16:creationId xmlns:a16="http://schemas.microsoft.com/office/drawing/2014/main" id="{8FC9027B-9E80-F24D-BC6E-CFC1325A2D5D}"/>
                </a:ext>
                <a:ext uri="{C183D7F6-B498-43B3-948B-1728B52AA6E4}">
                  <adec:decorative xmlns:adec="http://schemas.microsoft.com/office/drawing/2017/decorative" val="1"/>
                </a:ext>
              </a:extLst>
            </p:cNvPr>
            <p:cNvSpPr txBox="1"/>
            <p:nvPr/>
          </p:nvSpPr>
          <p:spPr>
            <a:xfrm>
              <a:off x="8355491" y="1785256"/>
              <a:ext cx="1486304"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Manage</a:t>
              </a: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9441C183-337D-1747-B052-B14E9B3EAC27}"/>
                </a:ext>
                <a:ext uri="{C183D7F6-B498-43B3-948B-1728B52AA6E4}">
                  <adec:decorative xmlns:adec="http://schemas.microsoft.com/office/drawing/2017/decorative" val="1"/>
                </a:ext>
              </a:extLst>
            </p:cNvPr>
            <p:cNvSpPr txBox="1"/>
            <p:nvPr/>
          </p:nvSpPr>
          <p:spPr>
            <a:xfrm>
              <a:off x="8359146" y="3331049"/>
              <a:ext cx="1478290"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Monitor</a:t>
              </a: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3D3AC6BF-2B44-7940-A9D5-1A41F07B99F6}"/>
                </a:ext>
                <a:ext uri="{C183D7F6-B498-43B3-948B-1728B52AA6E4}">
                  <adec:decorative xmlns:adec="http://schemas.microsoft.com/office/drawing/2017/decorative" val="1"/>
                </a:ext>
              </a:extLst>
            </p:cNvPr>
            <p:cNvSpPr txBox="1"/>
            <p:nvPr/>
          </p:nvSpPr>
          <p:spPr>
            <a:xfrm>
              <a:off x="8355491" y="5165072"/>
              <a:ext cx="1035861"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Scale</a:t>
              </a: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Up Arrow 11">
              <a:extLst>
                <a:ext uri="{FF2B5EF4-FFF2-40B4-BE49-F238E27FC236}">
                  <a16:creationId xmlns:a16="http://schemas.microsoft.com/office/drawing/2014/main" id="{F14F964F-BD0C-BA41-91F3-B5A456FB02AC}"/>
                </a:ext>
                <a:ext uri="{C183D7F6-B498-43B3-948B-1728B52AA6E4}">
                  <adec:decorative xmlns:adec="http://schemas.microsoft.com/office/drawing/2017/decorative" val="1"/>
                </a:ext>
              </a:extLst>
            </p:cNvPr>
            <p:cNvSpPr/>
            <p:nvPr/>
          </p:nvSpPr>
          <p:spPr>
            <a:xfrm>
              <a:off x="7049585" y="4942113"/>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1CCAA85-C15C-634E-9A28-57DB2D9A37C0}"/>
                </a:ext>
                <a:ext uri="{C183D7F6-B498-43B3-948B-1728B52AA6E4}">
                  <adec:decorative xmlns:adec="http://schemas.microsoft.com/office/drawing/2017/decorative" val="1"/>
                </a:ext>
              </a:extLst>
            </p:cNvPr>
            <p:cNvSpPr/>
            <p:nvPr/>
          </p:nvSpPr>
          <p:spPr>
            <a:xfrm>
              <a:off x="7174770" y="591645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6771D7-A400-4341-BD8D-52FC04C61CFD}"/>
                </a:ext>
                <a:ext uri="{C183D7F6-B498-43B3-948B-1728B52AA6E4}">
                  <adec:decorative xmlns:adec="http://schemas.microsoft.com/office/drawing/2017/decorative" val="1"/>
                </a:ext>
              </a:extLst>
            </p:cNvPr>
            <p:cNvSpPr/>
            <p:nvPr/>
          </p:nvSpPr>
          <p:spPr>
            <a:xfrm>
              <a:off x="7174770" y="5702613"/>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a:extLst>
                <a:ext uri="{FF2B5EF4-FFF2-40B4-BE49-F238E27FC236}">
                  <a16:creationId xmlns:a16="http://schemas.microsoft.com/office/drawing/2014/main" id="{B5FE3B28-CD00-7744-AFD5-65CFB3D712B1}"/>
                </a:ext>
                <a:ext uri="{C183D7F6-B498-43B3-948B-1728B52AA6E4}">
                  <adec:decorative xmlns:adec="http://schemas.microsoft.com/office/drawing/2017/decorative" val="1"/>
                </a:ext>
              </a:extLst>
            </p:cNvPr>
            <p:cNvSpPr/>
            <p:nvPr/>
          </p:nvSpPr>
          <p:spPr>
            <a:xfrm rot="10800000">
              <a:off x="6533792" y="5250247"/>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3918B1-981A-184E-9E98-55A0E1E16685}"/>
                </a:ext>
                <a:ext uri="{C183D7F6-B498-43B3-948B-1728B52AA6E4}">
                  <adec:decorative xmlns:adec="http://schemas.microsoft.com/office/drawing/2017/decorative" val="1"/>
                </a:ext>
              </a:extLst>
            </p:cNvPr>
            <p:cNvSpPr/>
            <p:nvPr/>
          </p:nvSpPr>
          <p:spPr>
            <a:xfrm rot="10800000">
              <a:off x="6658978" y="494211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948377C-1104-DD43-BC8F-389E296D96D7}"/>
                </a:ext>
                <a:ext uri="{C183D7F6-B498-43B3-948B-1728B52AA6E4}">
                  <adec:decorative xmlns:adec="http://schemas.microsoft.com/office/drawing/2017/decorative" val="1"/>
                </a:ext>
              </a:extLst>
            </p:cNvPr>
            <p:cNvSpPr/>
            <p:nvPr/>
          </p:nvSpPr>
          <p:spPr>
            <a:xfrm rot="10800000">
              <a:off x="6658978" y="5038387"/>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337988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64D9EF-1413-4F0A-B24E-003C50B44A92}"/>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44</a:t>
            </a:fld>
            <a:endParaRPr lang="en-US"/>
          </a:p>
        </p:txBody>
      </p:sp>
      <p:sp>
        <p:nvSpPr>
          <p:cNvPr id="2" name="Title 1"/>
          <p:cNvSpPr>
            <a:spLocks noGrp="1"/>
          </p:cNvSpPr>
          <p:nvPr>
            <p:ph type="title"/>
          </p:nvPr>
        </p:nvSpPr>
        <p:spPr/>
        <p:txBody>
          <a:bodyPr/>
          <a:lstStyle/>
          <a:p>
            <a:r>
              <a:rPr lang="en-US"/>
              <a:t>Compatibility</a:t>
            </a:r>
          </a:p>
        </p:txBody>
      </p:sp>
      <p:pic>
        <p:nvPicPr>
          <p:cNvPr id="5" name="Picture 4" descr="Amazon Redshift is compatible with many SQL clients.">
            <a:extLst>
              <a:ext uri="{FF2B5EF4-FFF2-40B4-BE49-F238E27FC236}">
                <a16:creationId xmlns:a16="http://schemas.microsoft.com/office/drawing/2014/main" id="{648C5CE3-C918-4BF8-8014-51170B4062AA}"/>
              </a:ext>
            </a:extLst>
          </p:cNvPr>
          <p:cNvPicPr>
            <a:picLocks noChangeAspect="1"/>
          </p:cNvPicPr>
          <p:nvPr/>
        </p:nvPicPr>
        <p:blipFill>
          <a:blip r:embed="rId4"/>
          <a:stretch>
            <a:fillRect/>
          </a:stretch>
        </p:blipFill>
        <p:spPr>
          <a:xfrm>
            <a:off x="1690072" y="1471339"/>
            <a:ext cx="8811855" cy="3915321"/>
          </a:xfrm>
          <a:prstGeom prst="rect">
            <a:avLst/>
          </a:prstGeom>
        </p:spPr>
      </p:pic>
    </p:spTree>
    <p:custDataLst>
      <p:tags r:id="rId1"/>
    </p:custDataLst>
    <p:extLst>
      <p:ext uri="{BB962C8B-B14F-4D97-AF65-F5344CB8AC3E}">
        <p14:creationId xmlns:p14="http://schemas.microsoft.com/office/powerpoint/2010/main" val="2781862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8F7F24-3E93-4E84-9E49-23B58794C4C6}"/>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45</a:t>
            </a:fld>
            <a:endParaRPr lang="en-US"/>
          </a:p>
        </p:txBody>
      </p:sp>
      <p:sp>
        <p:nvSpPr>
          <p:cNvPr id="2" name="Title 1"/>
          <p:cNvSpPr>
            <a:spLocks noGrp="1"/>
          </p:cNvSpPr>
          <p:nvPr>
            <p:ph type="title"/>
          </p:nvPr>
        </p:nvSpPr>
        <p:spPr/>
        <p:txBody>
          <a:bodyPr/>
          <a:lstStyle/>
          <a:p>
            <a:r>
              <a:rPr lang="en-US"/>
              <a:t>Amazon Redshift use cases (1 of 2)</a:t>
            </a:r>
          </a:p>
        </p:txBody>
      </p:sp>
      <p:sp>
        <p:nvSpPr>
          <p:cNvPr id="3" name="Content Placeholder 2"/>
          <p:cNvSpPr>
            <a:spLocks noGrp="1"/>
          </p:cNvSpPr>
          <p:nvPr>
            <p:ph sz="quarter" idx="21"/>
          </p:nvPr>
        </p:nvSpPr>
        <p:spPr/>
        <p:txBody>
          <a:bodyPr>
            <a:normAutofit/>
          </a:bodyPr>
          <a:lstStyle/>
          <a:p>
            <a:pPr marL="457200" lvl="1" indent="-457200" algn="just">
              <a:lnSpc>
                <a:spcPct val="100000"/>
              </a:lnSpc>
              <a:spcBef>
                <a:spcPts val="800"/>
              </a:spcBef>
              <a:spcAft>
                <a:spcPts val="800"/>
              </a:spcAft>
            </a:pPr>
            <a:r>
              <a:rPr lang="en-US" sz="2800"/>
              <a:t>Enterprise data warehouse (EDW)</a:t>
            </a:r>
          </a:p>
          <a:p>
            <a:pPr marL="914400" lvl="2" indent="-457200" algn="just">
              <a:lnSpc>
                <a:spcPct val="100000"/>
              </a:lnSpc>
              <a:spcBef>
                <a:spcPts val="800"/>
              </a:spcBef>
              <a:spcAft>
                <a:spcPts val="800"/>
              </a:spcAft>
            </a:pPr>
            <a:r>
              <a:rPr lang="en-US" sz="2400"/>
              <a:t>Migrate at a pace that customers are comfortable with</a:t>
            </a:r>
          </a:p>
          <a:p>
            <a:pPr marL="914400" lvl="2" indent="-457200" algn="just">
              <a:lnSpc>
                <a:spcPct val="100000"/>
              </a:lnSpc>
              <a:spcBef>
                <a:spcPts val="800"/>
              </a:spcBef>
              <a:spcAft>
                <a:spcPts val="800"/>
              </a:spcAft>
            </a:pPr>
            <a:r>
              <a:rPr lang="en-US" sz="2400"/>
              <a:t>Experiment without large upfront cost or commitment</a:t>
            </a:r>
          </a:p>
          <a:p>
            <a:pPr marL="914400" lvl="2" indent="-457200" algn="just">
              <a:lnSpc>
                <a:spcPct val="100000"/>
              </a:lnSpc>
              <a:spcBef>
                <a:spcPts val="800"/>
              </a:spcBef>
              <a:spcAft>
                <a:spcPts val="800"/>
              </a:spcAft>
            </a:pPr>
            <a:r>
              <a:rPr lang="en-US" sz="2400"/>
              <a:t>Respond faster to business needs</a:t>
            </a:r>
          </a:p>
          <a:p>
            <a:pPr marL="457200" lvl="1" indent="-457200" algn="just">
              <a:lnSpc>
                <a:spcPct val="100000"/>
              </a:lnSpc>
              <a:spcBef>
                <a:spcPts val="800"/>
              </a:spcBef>
              <a:spcAft>
                <a:spcPts val="800"/>
              </a:spcAft>
            </a:pPr>
            <a:r>
              <a:rPr lang="en-US" sz="2800"/>
              <a:t>Big data</a:t>
            </a:r>
          </a:p>
          <a:p>
            <a:pPr marL="914400" lvl="2" indent="-457200" algn="just">
              <a:lnSpc>
                <a:spcPct val="100000"/>
              </a:lnSpc>
              <a:spcBef>
                <a:spcPts val="800"/>
              </a:spcBef>
              <a:spcAft>
                <a:spcPts val="800"/>
              </a:spcAft>
            </a:pPr>
            <a:r>
              <a:rPr lang="en-US" sz="2400"/>
              <a:t>Low price point for small customers</a:t>
            </a:r>
          </a:p>
          <a:p>
            <a:pPr marL="914400" lvl="2" indent="-457200" algn="just">
              <a:lnSpc>
                <a:spcPct val="100000"/>
              </a:lnSpc>
              <a:spcBef>
                <a:spcPts val="800"/>
              </a:spcBef>
              <a:spcAft>
                <a:spcPts val="800"/>
              </a:spcAft>
            </a:pPr>
            <a:r>
              <a:rPr lang="en-US" sz="2400"/>
              <a:t>Managed service for ease of deployment and maintenance</a:t>
            </a:r>
          </a:p>
          <a:p>
            <a:pPr marL="914400" lvl="2" indent="-457200" algn="just">
              <a:lnSpc>
                <a:spcPct val="100000"/>
              </a:lnSpc>
              <a:spcBef>
                <a:spcPts val="800"/>
              </a:spcBef>
              <a:spcAft>
                <a:spcPts val="800"/>
              </a:spcAft>
            </a:pPr>
            <a:r>
              <a:rPr lang="en-US" sz="2400"/>
              <a:t>Focus more on data and less on database management</a:t>
            </a:r>
          </a:p>
        </p:txBody>
      </p:sp>
      <p:pic>
        <p:nvPicPr>
          <p:cNvPr id="6" name="Picture 5">
            <a:extLst>
              <a:ext uri="{FF2B5EF4-FFF2-40B4-BE49-F238E27FC236}">
                <a16:creationId xmlns:a16="http://schemas.microsoft.com/office/drawing/2014/main" id="{A3977061-F8B9-DE47-B1A2-C0FBBEA9FBB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316813" y="2603614"/>
            <a:ext cx="2333614" cy="2252866"/>
          </a:xfrm>
          <a:prstGeom prst="rect">
            <a:avLst/>
          </a:prstGeom>
        </p:spPr>
      </p:pic>
    </p:spTree>
    <p:custDataLst>
      <p:tags r:id="rId1"/>
    </p:custDataLst>
    <p:extLst>
      <p:ext uri="{BB962C8B-B14F-4D97-AF65-F5344CB8AC3E}">
        <p14:creationId xmlns:p14="http://schemas.microsoft.com/office/powerpoint/2010/main" val="292466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64B858-3257-47DE-B144-62204570F57F}"/>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46</a:t>
            </a:fld>
            <a:endParaRPr lang="en-US"/>
          </a:p>
        </p:txBody>
      </p:sp>
      <p:sp>
        <p:nvSpPr>
          <p:cNvPr id="2" name="Title 1"/>
          <p:cNvSpPr>
            <a:spLocks noGrp="1"/>
          </p:cNvSpPr>
          <p:nvPr>
            <p:ph type="title"/>
          </p:nvPr>
        </p:nvSpPr>
        <p:spPr/>
        <p:txBody>
          <a:bodyPr/>
          <a:lstStyle/>
          <a:p>
            <a:r>
              <a:rPr lang="en-US"/>
              <a:t>Amazon Redshift use cases (2 of 2)</a:t>
            </a:r>
          </a:p>
        </p:txBody>
      </p:sp>
      <p:sp>
        <p:nvSpPr>
          <p:cNvPr id="3" name="Content Placeholder 2"/>
          <p:cNvSpPr>
            <a:spLocks noGrp="1"/>
          </p:cNvSpPr>
          <p:nvPr>
            <p:ph sz="quarter" idx="21"/>
          </p:nvPr>
        </p:nvSpPr>
        <p:spPr/>
        <p:txBody>
          <a:bodyPr>
            <a:normAutofit/>
          </a:bodyPr>
          <a:lstStyle/>
          <a:p>
            <a:pPr marL="457200" lvl="1" indent="-457200" algn="just">
              <a:lnSpc>
                <a:spcPct val="100000"/>
              </a:lnSpc>
              <a:spcBef>
                <a:spcPts val="800"/>
              </a:spcBef>
              <a:spcAft>
                <a:spcPts val="800"/>
              </a:spcAft>
            </a:pPr>
            <a:r>
              <a:rPr lang="en-US" sz="2800"/>
              <a:t>Software as a service (SaaS)</a:t>
            </a:r>
          </a:p>
          <a:p>
            <a:pPr marL="914400" lvl="2" indent="-457200" algn="just">
              <a:lnSpc>
                <a:spcPct val="100000"/>
              </a:lnSpc>
              <a:spcBef>
                <a:spcPts val="800"/>
              </a:spcBef>
            </a:pPr>
            <a:r>
              <a:rPr lang="en-US" sz="2400"/>
              <a:t>Scale the data warehouse capacity as demand grows</a:t>
            </a:r>
          </a:p>
          <a:p>
            <a:pPr marL="914400" lvl="2" indent="-457200" algn="just">
              <a:lnSpc>
                <a:spcPct val="100000"/>
              </a:lnSpc>
              <a:spcBef>
                <a:spcPts val="800"/>
              </a:spcBef>
            </a:pPr>
            <a:r>
              <a:rPr lang="en-US" sz="2400"/>
              <a:t>Add analytic functionality to applications</a:t>
            </a:r>
          </a:p>
          <a:p>
            <a:pPr marL="914400" lvl="2" indent="-457200" algn="just">
              <a:lnSpc>
                <a:spcPct val="100000"/>
              </a:lnSpc>
              <a:spcBef>
                <a:spcPts val="800"/>
              </a:spcBef>
            </a:pPr>
            <a:r>
              <a:rPr lang="en-US" sz="2400"/>
              <a:t>Reduce hardware and software costs</a:t>
            </a:r>
          </a:p>
        </p:txBody>
      </p:sp>
      <p:pic>
        <p:nvPicPr>
          <p:cNvPr id="7" name="Picture 6">
            <a:extLst>
              <a:ext uri="{FF2B5EF4-FFF2-40B4-BE49-F238E27FC236}">
                <a16:creationId xmlns:a16="http://schemas.microsoft.com/office/drawing/2014/main" id="{F644CFD3-2904-5848-A5EB-FEEFE5B9491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108488" y="1440305"/>
            <a:ext cx="2640330" cy="1682334"/>
          </a:xfrm>
          <a:prstGeom prst="rect">
            <a:avLst/>
          </a:prstGeom>
        </p:spPr>
      </p:pic>
    </p:spTree>
    <p:custDataLst>
      <p:tags r:id="rId1"/>
    </p:custDataLst>
    <p:extLst>
      <p:ext uri="{BB962C8B-B14F-4D97-AF65-F5344CB8AC3E}">
        <p14:creationId xmlns:p14="http://schemas.microsoft.com/office/powerpoint/2010/main" val="422819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47</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pPr marL="0" indent="0">
              <a:buNone/>
            </a:pPr>
            <a:r>
              <a:rPr lang="en-US"/>
              <a:t>Amazon Redshift features:</a:t>
            </a:r>
          </a:p>
          <a:p>
            <a:r>
              <a:rPr lang="en-US"/>
              <a:t>Fast, fully managed data warehouse service</a:t>
            </a:r>
          </a:p>
          <a:p>
            <a:r>
              <a:rPr lang="en-US"/>
              <a:t>Easily scale with no downtime</a:t>
            </a:r>
          </a:p>
          <a:p>
            <a:r>
              <a:rPr lang="en-US"/>
              <a:t>Columnar storage and parallel processing architectures</a:t>
            </a:r>
          </a:p>
          <a:p>
            <a:r>
              <a:rPr lang="en-US"/>
              <a:t>Automatically and continuously monitors cluster</a:t>
            </a:r>
          </a:p>
          <a:p>
            <a:r>
              <a:rPr lang="en-US"/>
              <a:t>Encryption is built in</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478469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t>Module 8: Databases</a:t>
            </a:r>
          </a:p>
        </p:txBody>
      </p:sp>
      <p:sp>
        <p:nvSpPr>
          <p:cNvPr id="2" name="Title 1"/>
          <p:cNvSpPr>
            <a:spLocks noGrp="1"/>
          </p:cNvSpPr>
          <p:nvPr>
            <p:ph type="title"/>
          </p:nvPr>
        </p:nvSpPr>
        <p:spPr/>
        <p:txBody>
          <a:bodyPr>
            <a:noAutofit/>
          </a:bodyPr>
          <a:lstStyle/>
          <a:p>
            <a:r>
              <a:rPr lang="en-US"/>
              <a:t>Section 4: Amazon Aurora</a:t>
            </a:r>
          </a:p>
        </p:txBody>
      </p:sp>
    </p:spTree>
    <p:custDataLst>
      <p:tags r:id="rId1"/>
    </p:custDataLst>
    <p:extLst>
      <p:ext uri="{BB962C8B-B14F-4D97-AF65-F5344CB8AC3E}">
        <p14:creationId xmlns:p14="http://schemas.microsoft.com/office/powerpoint/2010/main" val="1884018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2F0AD6-3C0E-4A52-B490-6BCD862F2708}"/>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49</a:t>
            </a:fld>
            <a:endParaRPr lang="en-US"/>
          </a:p>
        </p:txBody>
      </p:sp>
      <p:sp>
        <p:nvSpPr>
          <p:cNvPr id="2" name="Title 1"/>
          <p:cNvSpPr>
            <a:spLocks noGrp="1"/>
          </p:cNvSpPr>
          <p:nvPr>
            <p:ph type="title"/>
          </p:nvPr>
        </p:nvSpPr>
        <p:spPr/>
        <p:txBody>
          <a:bodyPr/>
          <a:lstStyle/>
          <a:p>
            <a:r>
              <a:rPr lang="en-US"/>
              <a:t>Amazon Aurora</a:t>
            </a:r>
          </a:p>
        </p:txBody>
      </p:sp>
      <p:pic>
        <p:nvPicPr>
          <p:cNvPr id="5" name="Graphic 4">
            <a:extLst>
              <a:ext uri="{FF2B5EF4-FFF2-40B4-BE49-F238E27FC236}">
                <a16:creationId xmlns:a16="http://schemas.microsoft.com/office/drawing/2014/main" id="{ACA6E15D-9579-4614-99CB-F2BE48A3926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0110" y="2359208"/>
            <a:ext cx="1669506" cy="1669506"/>
          </a:xfrm>
          <a:prstGeom prst="rect">
            <a:avLst/>
          </a:prstGeom>
        </p:spPr>
      </p:pic>
      <p:sp>
        <p:nvSpPr>
          <p:cNvPr id="11" name="TextBox 10"/>
          <p:cNvSpPr txBox="1"/>
          <p:nvPr/>
        </p:nvSpPr>
        <p:spPr>
          <a:xfrm>
            <a:off x="287858" y="4532894"/>
            <a:ext cx="4658659" cy="430887"/>
          </a:xfrm>
          <a:prstGeom prst="rect">
            <a:avLst/>
          </a:prstGeom>
          <a:noFill/>
        </p:spPr>
        <p:txBody>
          <a:bodyPr wrap="square" lIns="0" tIns="0" rIns="0" bIns="0" rtlCol="0" anchor="ctr">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Amazon Aurora</a:t>
            </a:r>
            <a:endParaRPr lang="en-US" sz="600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12" descr="Amazon Aurora features.">
            <a:extLst>
              <a:ext uri="{FF2B5EF4-FFF2-40B4-BE49-F238E27FC236}">
                <a16:creationId xmlns:a16="http://schemas.microsoft.com/office/drawing/2014/main" id="{F98C82A0-828C-4F4F-BBFD-B275B4895639}"/>
              </a:ext>
              <a:ext uri="{C183D7F6-B498-43B3-948B-1728B52AA6E4}">
                <adec:decorative xmlns:adec="http://schemas.microsoft.com/office/drawing/2017/decorative" val="0"/>
              </a:ext>
            </a:extLst>
          </p:cNvPr>
          <p:cNvSpPr/>
          <p:nvPr/>
        </p:nvSpPr>
        <p:spPr bwMode="auto">
          <a:xfrm>
            <a:off x="4919848" y="1764374"/>
            <a:ext cx="6229415" cy="4155163"/>
          </a:xfrm>
          <a:prstGeom prst="roundRect">
            <a:avLst>
              <a:gd name="adj" fmla="val 861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7" name="Content Placeholder 2">
            <a:extLst>
              <a:ext uri="{FF2B5EF4-FFF2-40B4-BE49-F238E27FC236}">
                <a16:creationId xmlns:a16="http://schemas.microsoft.com/office/drawing/2014/main" id="{5B016C9A-2938-43A1-9A22-46BD86605705}"/>
              </a:ext>
            </a:extLst>
          </p:cNvPr>
          <p:cNvSpPr txBox="1">
            <a:spLocks/>
          </p:cNvSpPr>
          <p:nvPr/>
        </p:nvSpPr>
        <p:spPr>
          <a:xfrm>
            <a:off x="4919849" y="2028206"/>
            <a:ext cx="5988783" cy="3768572"/>
          </a:xfrm>
          <a:prstGeom prst="rect">
            <a:avLst/>
          </a:prstGeom>
        </p:spPr>
        <p:txBody>
          <a:bodyPr vert="horz" wrap="square" lIns="146304" tIns="91440" rIns="146304" bIns="91440" rtlCol="0">
            <a:no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50000"/>
              </a:lnSpc>
              <a:spcBef>
                <a:spcPts val="0"/>
              </a:spcBef>
              <a:spcAft>
                <a:spcPts val="1200"/>
              </a:spcAft>
              <a:buFont typeface="Arial" pitchFamily="34" charset="0"/>
              <a:buChar char="•"/>
            </a:pPr>
            <a:r>
              <a:rPr lang="en-US" sz="2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Enterprise-class</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 relational </a:t>
            </a:r>
            <a:r>
              <a:rPr lang="en-US" sz="2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database</a:t>
            </a:r>
          </a:p>
          <a:p>
            <a:pPr marL="342900" indent="-342900">
              <a:lnSpc>
                <a:spcPct val="150000"/>
              </a:lnSpc>
              <a:spcBef>
                <a:spcPts val="0"/>
              </a:spcBef>
              <a:spcAft>
                <a:spcPts val="1200"/>
              </a:spcAft>
              <a:buFont typeface="Arial" pitchFamily="34" charset="0"/>
              <a:buChar char="•"/>
            </a:pPr>
            <a:r>
              <a:rPr lang="en-US" sz="2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Compatible with MySQL</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 or </a:t>
            </a:r>
            <a:r>
              <a:rPr lang="en-US" sz="2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PostgreSQL</a:t>
            </a:r>
          </a:p>
          <a:p>
            <a:pPr marL="342900" indent="-342900">
              <a:lnSpc>
                <a:spcPct val="150000"/>
              </a:lnSpc>
              <a:spcBef>
                <a:spcPts val="0"/>
              </a:spcBef>
              <a:spcAft>
                <a:spcPts val="1200"/>
              </a:spcAft>
              <a:buFont typeface="Arial"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Automate time-consuming tasks (such as provisioning, patching, backup, recovery, failure detection, and repair).</a:t>
            </a:r>
          </a:p>
          <a:p>
            <a:pPr>
              <a:lnSpc>
                <a:spcPct val="150000"/>
              </a:lnSpc>
              <a:spcBef>
                <a:spcPts val="0"/>
              </a:spcBef>
              <a:spcAft>
                <a:spcPts val="1200"/>
              </a:spcAft>
            </a:pPr>
            <a:endParaRPr lang="en-US" sz="240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089983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30499F-FE0C-4BC4-BAC9-05E12AFF978F}"/>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a:t>
            </a:fld>
            <a:endParaRPr lang="en-US"/>
          </a:p>
        </p:txBody>
      </p:sp>
      <p:sp>
        <p:nvSpPr>
          <p:cNvPr id="2" name="Title 1"/>
          <p:cNvSpPr>
            <a:spLocks noGrp="1"/>
          </p:cNvSpPr>
          <p:nvPr>
            <p:ph type="title"/>
          </p:nvPr>
        </p:nvSpPr>
        <p:spPr/>
        <p:txBody>
          <a:bodyPr/>
          <a:lstStyle/>
          <a:p>
            <a:r>
              <a:rPr lang="en-US"/>
              <a:t>Amazon Relational Database Service</a:t>
            </a:r>
          </a:p>
        </p:txBody>
      </p:sp>
      <p:pic>
        <p:nvPicPr>
          <p:cNvPr id="6" name="Graphic 5">
            <a:extLst>
              <a:ext uri="{FF2B5EF4-FFF2-40B4-BE49-F238E27FC236}">
                <a16:creationId xmlns:a16="http://schemas.microsoft.com/office/drawing/2014/main" id="{D56A1A3B-103B-424F-8676-F2D99E72692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3074" y="2636699"/>
            <a:ext cx="1865852" cy="1865852"/>
          </a:xfrm>
          <a:prstGeom prst="rect">
            <a:avLst/>
          </a:prstGeom>
        </p:spPr>
      </p:pic>
      <p:sp>
        <p:nvSpPr>
          <p:cNvPr id="11" name="TextBox 10"/>
          <p:cNvSpPr txBox="1"/>
          <p:nvPr/>
        </p:nvSpPr>
        <p:spPr>
          <a:xfrm>
            <a:off x="3766671" y="4943110"/>
            <a:ext cx="4658659" cy="861774"/>
          </a:xfrm>
          <a:prstGeom prst="rect">
            <a:avLst/>
          </a:prstGeom>
          <a:noFill/>
        </p:spPr>
        <p:txBody>
          <a:bodyPr wrap="square" lIns="0" tIns="0" rIns="0" bIns="0" rtlCol="0" anchor="ctr">
            <a:spAutoFit/>
          </a:bodyPr>
          <a:lstStyle/>
          <a:p>
            <a:pPr algn="ctr"/>
            <a:r>
              <a:rPr lang="en-US" sz="2800">
                <a:ea typeface="Amazon Ember" panose="020B0603020204020204" pitchFamily="34" charset="0"/>
                <a:cs typeface="Amazon Ember" panose="020B0603020204020204" pitchFamily="34" charset="0"/>
              </a:rPr>
              <a:t>Amazon </a:t>
            </a:r>
            <a:r>
              <a:rPr lang="en-US" sz="2800"/>
              <a:t>Relational Database Service (Amazon </a:t>
            </a:r>
            <a:r>
              <a:rPr lang="en-US" sz="2800">
                <a:ea typeface="Amazon Ember" panose="020B0603020204020204" pitchFamily="34" charset="0"/>
                <a:cs typeface="Amazon Ember" panose="020B0603020204020204" pitchFamily="34" charset="0"/>
              </a:rPr>
              <a:t>RDS)</a:t>
            </a:r>
            <a:endParaRPr lang="en-US" sz="600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161889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C0D3CC-64FE-404E-9A59-6FBC9821181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50</a:t>
            </a:fld>
            <a:endParaRPr lang="en-US"/>
          </a:p>
        </p:txBody>
      </p:sp>
      <p:sp>
        <p:nvSpPr>
          <p:cNvPr id="2" name="Title 1"/>
          <p:cNvSpPr>
            <a:spLocks noGrp="1"/>
          </p:cNvSpPr>
          <p:nvPr>
            <p:ph type="title"/>
          </p:nvPr>
        </p:nvSpPr>
        <p:spPr/>
        <p:txBody>
          <a:bodyPr/>
          <a:lstStyle/>
          <a:p>
            <a:r>
              <a:rPr lang="en-US"/>
              <a:t>Amazon Aurora service benefits</a:t>
            </a:r>
          </a:p>
        </p:txBody>
      </p:sp>
      <p:pic>
        <p:nvPicPr>
          <p:cNvPr id="4" name="Picture 3" descr="Amazon Aurora benefits: fast and available, simple, compatible, pay-as-you-go, managed service.">
            <a:extLst>
              <a:ext uri="{FF2B5EF4-FFF2-40B4-BE49-F238E27FC236}">
                <a16:creationId xmlns:a16="http://schemas.microsoft.com/office/drawing/2014/main" id="{7EE46A1F-7D39-40AF-809B-0B70D9DABFD3}"/>
              </a:ext>
            </a:extLst>
          </p:cNvPr>
          <p:cNvPicPr>
            <a:picLocks noChangeAspect="1"/>
          </p:cNvPicPr>
          <p:nvPr/>
        </p:nvPicPr>
        <p:blipFill>
          <a:blip r:embed="rId4"/>
          <a:stretch>
            <a:fillRect/>
          </a:stretch>
        </p:blipFill>
        <p:spPr>
          <a:xfrm>
            <a:off x="1782014" y="1595892"/>
            <a:ext cx="8120537" cy="5262108"/>
          </a:xfrm>
          <a:prstGeom prst="rect">
            <a:avLst/>
          </a:prstGeom>
        </p:spPr>
      </p:pic>
    </p:spTree>
    <p:custDataLst>
      <p:tags r:id="rId1"/>
    </p:custDataLst>
    <p:extLst>
      <p:ext uri="{BB962C8B-B14F-4D97-AF65-F5344CB8AC3E}">
        <p14:creationId xmlns:p14="http://schemas.microsoft.com/office/powerpoint/2010/main" val="2788190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CFB48F-FCC0-41CC-B90A-BE42EA0A2506}"/>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51</a:t>
            </a:fld>
            <a:endParaRPr lang="en-US"/>
          </a:p>
        </p:txBody>
      </p:sp>
      <p:sp>
        <p:nvSpPr>
          <p:cNvPr id="2" name="Title 1"/>
          <p:cNvSpPr>
            <a:spLocks noGrp="1"/>
          </p:cNvSpPr>
          <p:nvPr>
            <p:ph type="title"/>
          </p:nvPr>
        </p:nvSpPr>
        <p:spPr/>
        <p:txBody>
          <a:bodyPr/>
          <a:lstStyle/>
          <a:p>
            <a:r>
              <a:rPr lang="en-US"/>
              <a:t>High availability</a:t>
            </a:r>
          </a:p>
        </p:txBody>
      </p:sp>
      <p:pic>
        <p:nvPicPr>
          <p:cNvPr id="9" name="Picture 8" descr="Amazon Aurora is replicated across three Availability Zones with backups to Amazon S3.">
            <a:extLst>
              <a:ext uri="{FF2B5EF4-FFF2-40B4-BE49-F238E27FC236}">
                <a16:creationId xmlns:a16="http://schemas.microsoft.com/office/drawing/2014/main" id="{BDF766E0-009F-4BB8-9BCA-23BCFCBA1968}"/>
              </a:ext>
            </a:extLst>
          </p:cNvPr>
          <p:cNvPicPr>
            <a:picLocks noChangeAspect="1"/>
          </p:cNvPicPr>
          <p:nvPr/>
        </p:nvPicPr>
        <p:blipFill>
          <a:blip r:embed="rId4"/>
          <a:stretch>
            <a:fillRect/>
          </a:stretch>
        </p:blipFill>
        <p:spPr>
          <a:xfrm>
            <a:off x="1690072" y="1442971"/>
            <a:ext cx="8811855" cy="5415029"/>
          </a:xfrm>
          <a:prstGeom prst="rect">
            <a:avLst/>
          </a:prstGeom>
        </p:spPr>
      </p:pic>
    </p:spTree>
    <p:custDataLst>
      <p:tags r:id="rId1"/>
    </p:custDataLst>
    <p:extLst>
      <p:ext uri="{BB962C8B-B14F-4D97-AF65-F5344CB8AC3E}">
        <p14:creationId xmlns:p14="http://schemas.microsoft.com/office/powerpoint/2010/main" val="327751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E718D4-8225-4E3D-8A98-34B5D2CDBC82}"/>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52</a:t>
            </a:fld>
            <a:endParaRPr lang="en-US"/>
          </a:p>
        </p:txBody>
      </p:sp>
      <p:sp>
        <p:nvSpPr>
          <p:cNvPr id="2" name="Title 1"/>
          <p:cNvSpPr>
            <a:spLocks noGrp="1"/>
          </p:cNvSpPr>
          <p:nvPr>
            <p:ph type="title"/>
          </p:nvPr>
        </p:nvSpPr>
        <p:spPr/>
        <p:txBody>
          <a:bodyPr/>
          <a:lstStyle/>
          <a:p>
            <a:r>
              <a:rPr lang="en-US"/>
              <a:t>Resilient design</a:t>
            </a:r>
          </a:p>
        </p:txBody>
      </p:sp>
      <p:pic>
        <p:nvPicPr>
          <p:cNvPr id="4" name="Picture 3" descr="Amazon Aurora design reduces recovery time by moving the redo log files out of the database process.">
            <a:extLst>
              <a:ext uri="{FF2B5EF4-FFF2-40B4-BE49-F238E27FC236}">
                <a16:creationId xmlns:a16="http://schemas.microsoft.com/office/drawing/2014/main" id="{D6DD6977-83EA-C843-8D81-0BA93F174909}"/>
              </a:ext>
            </a:extLst>
          </p:cNvPr>
          <p:cNvPicPr>
            <a:picLocks noChangeAspect="1"/>
          </p:cNvPicPr>
          <p:nvPr/>
        </p:nvPicPr>
        <p:blipFill>
          <a:blip r:embed="rId4"/>
          <a:stretch>
            <a:fillRect/>
          </a:stretch>
        </p:blipFill>
        <p:spPr>
          <a:xfrm>
            <a:off x="819150" y="1910080"/>
            <a:ext cx="10553700" cy="3810000"/>
          </a:xfrm>
          <a:prstGeom prst="rect">
            <a:avLst/>
          </a:prstGeom>
        </p:spPr>
      </p:pic>
    </p:spTree>
    <p:custDataLst>
      <p:tags r:id="rId1"/>
    </p:custDataLst>
    <p:extLst>
      <p:ext uri="{BB962C8B-B14F-4D97-AF65-F5344CB8AC3E}">
        <p14:creationId xmlns:p14="http://schemas.microsoft.com/office/powerpoint/2010/main" val="29539323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53</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normAutofit/>
          </a:bodyPr>
          <a:lstStyle/>
          <a:p>
            <a:r>
              <a:rPr lang="en-US"/>
              <a:t>Section 4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pPr marL="0" indent="0">
              <a:buNone/>
            </a:pPr>
            <a:r>
              <a:rPr lang="en-US"/>
              <a:t>Amazon Aurora features:</a:t>
            </a:r>
          </a:p>
          <a:p>
            <a:r>
              <a:rPr lang="en-US"/>
              <a:t>High performance and scalability</a:t>
            </a:r>
          </a:p>
          <a:p>
            <a:r>
              <a:rPr lang="en-US"/>
              <a:t>High availability and durability</a:t>
            </a:r>
          </a:p>
          <a:p>
            <a:r>
              <a:rPr lang="en-US"/>
              <a:t>Multiple levels of security</a:t>
            </a:r>
          </a:p>
          <a:p>
            <a:r>
              <a:rPr lang="en-US"/>
              <a:t>Compatible with MySQL and PostgreSQL</a:t>
            </a:r>
          </a:p>
          <a:p>
            <a:r>
              <a:rPr lang="en-US"/>
              <a:t>Fully managed</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776046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8616BE-22DA-B680-2F4E-3179084269FD}"/>
              </a:ext>
            </a:extLst>
          </p:cNvPr>
          <p:cNvSpPr>
            <a:spLocks noGrp="1"/>
          </p:cNvSpPr>
          <p:nvPr>
            <p:ph type="sldNum" sz="quarter" idx="20"/>
          </p:nvPr>
        </p:nvSpPr>
        <p:spPr/>
        <p:txBody>
          <a:bodyPr/>
          <a:lstStyle/>
          <a:p>
            <a:fld id="{930176A1-BCF0-4712-97A6-6B495F55390B}" type="slidenum">
              <a:rPr lang="en-US" smtClean="0"/>
              <a:pPr/>
              <a:t>54</a:t>
            </a:fld>
            <a:endParaRPr lang="en-US"/>
          </a:p>
        </p:txBody>
      </p:sp>
      <p:sp>
        <p:nvSpPr>
          <p:cNvPr id="2" name="Title 1"/>
          <p:cNvSpPr>
            <a:spLocks noGrp="1"/>
          </p:cNvSpPr>
          <p:nvPr>
            <p:ph type="title"/>
          </p:nvPr>
        </p:nvSpPr>
        <p:spPr/>
        <p:txBody>
          <a:bodyPr/>
          <a:lstStyle/>
          <a:p>
            <a:r>
              <a:rPr lang="en-US"/>
              <a:t>The right tool for the right job</a:t>
            </a:r>
          </a:p>
        </p:txBody>
      </p:sp>
      <p:graphicFrame>
        <p:nvGraphicFramePr>
          <p:cNvPr id="5" name="Table Placeholder 9"/>
          <p:cNvGraphicFramePr>
            <a:graphicFrameLocks/>
          </p:cNvGraphicFramePr>
          <p:nvPr>
            <p:extLst>
              <p:ext uri="{D42A27DB-BD31-4B8C-83A1-F6EECF244321}">
                <p14:modId xmlns:p14="http://schemas.microsoft.com/office/powerpoint/2010/main" val="1545071285"/>
              </p:ext>
            </p:extLst>
          </p:nvPr>
        </p:nvGraphicFramePr>
        <p:xfrm>
          <a:off x="270933" y="1351060"/>
          <a:ext cx="11501967" cy="5005290"/>
        </p:xfrm>
        <a:graphic>
          <a:graphicData uri="http://schemas.openxmlformats.org/drawingml/2006/table">
            <a:tbl>
              <a:tblPr firstRow="1" bandRow="1"/>
              <a:tblGrid>
                <a:gridCol w="7619347">
                  <a:extLst>
                    <a:ext uri="{9D8B030D-6E8A-4147-A177-3AD203B41FA5}">
                      <a16:colId xmlns:a16="http://schemas.microsoft.com/office/drawing/2014/main" val="2682298461"/>
                    </a:ext>
                  </a:extLst>
                </a:gridCol>
                <a:gridCol w="3882620">
                  <a:extLst>
                    <a:ext uri="{9D8B030D-6E8A-4147-A177-3AD203B41FA5}">
                      <a16:colId xmlns:a16="http://schemas.microsoft.com/office/drawing/2014/main" val="3536715396"/>
                    </a:ext>
                  </a:extLst>
                </a:gridCol>
              </a:tblGrid>
              <a:tr h="7238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What are my requirements?</a:t>
                      </a:r>
                    </a:p>
                  </a:txBody>
                  <a:tcPr marL="18288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2800"/>
                    </a:p>
                  </a:txBody>
                  <a:tcPr marL="182880" anchor="ctr">
                    <a:lnL w="1270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7459075"/>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u="none">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Enterprise-class</a:t>
                      </a:r>
                      <a:r>
                        <a:rPr lang="en-US" sz="2400" b="0" i="0">
                          <a:latin typeface="Amazon Ember Light" panose="020B0403020204020204" pitchFamily="34" charset="0"/>
                          <a:ea typeface="Amazon Ember Light" panose="020B0403020204020204" pitchFamily="34" charset="0"/>
                          <a:cs typeface="Amazon Ember Light" panose="020B0403020204020204" pitchFamily="34" charset="0"/>
                        </a:rPr>
                        <a:t> relational database</a:t>
                      </a: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a:t>
                      </a: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295251801"/>
                  </a:ext>
                </a:extLst>
              </a:tr>
              <a:tr h="1070372">
                <a:tc>
                  <a:txBody>
                    <a:bodyPr/>
                    <a:lstStyle/>
                    <a:p>
                      <a:r>
                        <a:rPr lang="en-US" sz="2400" b="0" i="0">
                          <a:latin typeface="Amazon Ember Light" panose="020B0403020204020204" pitchFamily="34" charset="0"/>
                          <a:ea typeface="Amazon Ember Light" panose="020B0403020204020204" pitchFamily="34" charset="0"/>
                          <a:cs typeface="Amazon Ember Light" panose="020B0403020204020204" pitchFamily="34" charset="0"/>
                        </a:rPr>
                        <a:t>Fast and flexible NoSQL database service for any scale</a:t>
                      </a: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DynamoDB</a:t>
                      </a:r>
                      <a:endParaRPr kumimoji="0" lang="en-US" sz="2800" b="0" i="0" u="none" strike="noStrike" kern="1200" cap="none" spc="0" normalizeH="0" baseline="0" noProof="0">
                        <a:ln>
                          <a:noFill/>
                        </a:ln>
                        <a:solidFill>
                          <a:schemeClr val="tx1"/>
                        </a:solidFill>
                        <a:effectLst/>
                        <a:uLnTx/>
                        <a:uFillTx/>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02388674"/>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a:latin typeface="Amazon Ember Light" panose="020B0403020204020204" pitchFamily="34" charset="0"/>
                          <a:ea typeface="Amazon Ember Light" panose="020B0403020204020204" pitchFamily="34" charset="0"/>
                          <a:cs typeface="Amazon Ember Light" panose="020B0403020204020204" pitchFamily="34" charset="0"/>
                        </a:rPr>
                        <a:t>Operating system access</a:t>
                      </a:r>
                      <a:r>
                        <a:rPr lang="en-US" sz="2400" b="0" i="0" baseline="0">
                          <a:latin typeface="Amazon Ember Light" panose="020B0403020204020204" pitchFamily="34" charset="0"/>
                          <a:ea typeface="Amazon Ember Light" panose="020B0403020204020204" pitchFamily="34" charset="0"/>
                          <a:cs typeface="Amazon Ember Light" panose="020B0403020204020204" pitchFamily="34" charset="0"/>
                        </a:rPr>
                        <a:t> or </a:t>
                      </a:r>
                      <a:r>
                        <a:rPr lang="en-US" sz="2400" b="0" i="0" u="none" baseline="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application</a:t>
                      </a:r>
                      <a:r>
                        <a:rPr lang="en-US" sz="2400" b="0" i="0" baseline="0">
                          <a:latin typeface="Amazon Ember Light" panose="020B0403020204020204" pitchFamily="34" charset="0"/>
                          <a:ea typeface="Amazon Ember Light" panose="020B0403020204020204" pitchFamily="34" charset="0"/>
                          <a:cs typeface="Amazon Ember Light" panose="020B0403020204020204" pitchFamily="34" charset="0"/>
                        </a:rPr>
                        <a:t> features that are not supported by AWS database </a:t>
                      </a:r>
                      <a:r>
                        <a:rPr lang="en-US" sz="2400" b="0" i="0" u="none" baseline="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services</a:t>
                      </a:r>
                      <a:endParaRPr lang="en-US" sz="2400" b="0" i="0" u="none">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Databases on Amazon EC2</a:t>
                      </a:r>
                      <a:endParaRPr kumimoji="0" lang="en-US" sz="2800" b="0" i="0" u="none" strike="noStrike" kern="1200" cap="none" spc="0" normalizeH="0" baseline="0" noProof="0">
                        <a:ln>
                          <a:noFill/>
                        </a:ln>
                        <a:solidFill>
                          <a:schemeClr val="tx1"/>
                        </a:solidFill>
                        <a:effectLst/>
                        <a:uLnTx/>
                        <a:uFillTx/>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03396462"/>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a:latin typeface="Amazon Ember Light" panose="020B0403020204020204" pitchFamily="34" charset="0"/>
                          <a:ea typeface="Amazon Ember Light" panose="020B0403020204020204" pitchFamily="34" charset="0"/>
                          <a:cs typeface="Amazon Ember Light" panose="020B0403020204020204" pitchFamily="34" charset="0"/>
                        </a:rPr>
                        <a:t>Specific case-driven requirements (machine</a:t>
                      </a:r>
                      <a:r>
                        <a:rPr lang="en-US" sz="2400" b="0" i="0" baseline="0">
                          <a:latin typeface="Amazon Ember Light" panose="020B0403020204020204" pitchFamily="34" charset="0"/>
                          <a:ea typeface="Amazon Ember Light" panose="020B0403020204020204" pitchFamily="34" charset="0"/>
                          <a:cs typeface="Amazon Ember Light" panose="020B0403020204020204" pitchFamily="34" charset="0"/>
                        </a:rPr>
                        <a:t> learning, data warehouse, graphs</a:t>
                      </a:r>
                      <a:r>
                        <a:rPr lang="en-US" sz="2400" b="0" i="0" u="none" baseline="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2400" b="0" i="0" u="none">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purpose-built database services</a:t>
                      </a: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574808152"/>
                  </a:ext>
                </a:extLst>
              </a:tr>
            </a:tbl>
          </a:graphicData>
        </a:graphic>
      </p:graphicFrame>
    </p:spTree>
    <p:custDataLst>
      <p:tags r:id="rId1"/>
    </p:custDataLst>
    <p:extLst>
      <p:ext uri="{BB962C8B-B14F-4D97-AF65-F5344CB8AC3E}">
        <p14:creationId xmlns:p14="http://schemas.microsoft.com/office/powerpoint/2010/main" val="977148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B62297-4C2B-46D4-A5F0-CA1655CD1512}"/>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55</a:t>
            </a:fld>
            <a:endParaRPr lang="en-US"/>
          </a:p>
        </p:txBody>
      </p:sp>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a:t>Database case study activity (1 of 3) </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sz="quarter" idx="21"/>
          </p:nvPr>
        </p:nvSpPr>
        <p:spPr/>
        <p:txBody>
          <a:bodyPr/>
          <a:lstStyle/>
          <a:p>
            <a:pPr marL="0" indent="0">
              <a:buNone/>
            </a:pPr>
            <a:r>
              <a:rPr lang="en-US" sz="1600"/>
              <a:t>Case 1: A data protection and management company that provides services to enterprises. They must provide database services for over 55 petabytes of data. They have two types of data that require a database solution. First, they need a relational database store for configuration data. Second, they need a store for unstructured metadata to support a de-duplication service. After the data is de-duplicated, it is stored in Amazon S3 for quick retrieval, and eventually moved to Amazon S3 Glacier for long-term storage. The following diagram illustrates their architecture.</a:t>
            </a:r>
          </a:p>
          <a:p>
            <a:pPr marL="0" indent="0">
              <a:buNone/>
            </a:pPr>
            <a:endParaRPr lang="en-US" sz="2000"/>
          </a:p>
        </p:txBody>
      </p:sp>
      <p:grpSp>
        <p:nvGrpSpPr>
          <p:cNvPr id="8" name="Group 7" descr="Starting diagram.">
            <a:extLst>
              <a:ext uri="{FF2B5EF4-FFF2-40B4-BE49-F238E27FC236}">
                <a16:creationId xmlns:a16="http://schemas.microsoft.com/office/drawing/2014/main" id="{FF42B2C0-3163-4372-B3A0-88B0807C902F}"/>
              </a:ext>
            </a:extLst>
          </p:cNvPr>
          <p:cNvGrpSpPr/>
          <p:nvPr/>
        </p:nvGrpSpPr>
        <p:grpSpPr>
          <a:xfrm>
            <a:off x="1240707" y="2967415"/>
            <a:ext cx="9710587" cy="3209548"/>
            <a:chOff x="216140" y="2967415"/>
            <a:chExt cx="9710587" cy="3209548"/>
          </a:xfrm>
        </p:grpSpPr>
        <p:pic>
          <p:nvPicPr>
            <p:cNvPr id="6" name="Graphic 5">
              <a:extLst>
                <a:ext uri="{FF2B5EF4-FFF2-40B4-BE49-F238E27FC236}">
                  <a16:creationId xmlns:a16="http://schemas.microsoft.com/office/drawing/2014/main" id="{3CECA108-8B3B-44D3-BC23-EA5B38E671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821" y="3899316"/>
              <a:ext cx="469900" cy="469900"/>
            </a:xfrm>
            <a:prstGeom prst="rect">
              <a:avLst/>
            </a:prstGeom>
          </p:spPr>
        </p:pic>
        <p:sp>
          <p:nvSpPr>
            <p:cNvPr id="7" name="TextBox 6">
              <a:extLst>
                <a:ext uri="{FF2B5EF4-FFF2-40B4-BE49-F238E27FC236}">
                  <a16:creationId xmlns:a16="http://schemas.microsoft.com/office/drawing/2014/main" id="{6D1008A5-132D-4046-AE55-A6835E120942}"/>
                </a:ext>
                <a:ext uri="{C183D7F6-B498-43B3-948B-1728B52AA6E4}">
                  <adec:decorative xmlns:adec="http://schemas.microsoft.com/office/drawing/2017/decorative" val="1"/>
                </a:ext>
              </a:extLst>
            </p:cNvPr>
            <p:cNvSpPr txBox="1"/>
            <p:nvPr/>
          </p:nvSpPr>
          <p:spPr>
            <a:xfrm>
              <a:off x="216140" y="4427792"/>
              <a:ext cx="1222539" cy="584775"/>
            </a:xfrm>
            <a:prstGeom prst="rect">
              <a:avLst/>
            </a:prstGeom>
            <a:noFill/>
          </p:spPr>
          <p:txBody>
            <a:bodyPr wrap="square" rtlCol="0">
              <a:spAutoFit/>
            </a:bodyPr>
            <a:lstStyle/>
            <a:p>
              <a:pPr algn="ctr"/>
              <a:r>
                <a:rPr lang="en-US" sz="1600">
                  <a:solidFill>
                    <a:srgbClr val="232F3E"/>
                  </a:solidFill>
                </a:rPr>
                <a:t>Corporate data center</a:t>
              </a:r>
            </a:p>
          </p:txBody>
        </p:sp>
        <p:sp>
          <p:nvSpPr>
            <p:cNvPr id="10" name="Rectangle 9">
              <a:extLst>
                <a:ext uri="{FF2B5EF4-FFF2-40B4-BE49-F238E27FC236}">
                  <a16:creationId xmlns:a16="http://schemas.microsoft.com/office/drawing/2014/main" id="{90173DAE-22FA-49D8-98E3-F14F682BF261}"/>
                </a:ext>
                <a:ext uri="{C183D7F6-B498-43B3-948B-1728B52AA6E4}">
                  <adec:decorative xmlns:adec="http://schemas.microsoft.com/office/drawing/2017/decorative" val="1"/>
                </a:ext>
              </a:extLst>
            </p:cNvPr>
            <p:cNvSpPr/>
            <p:nvPr/>
          </p:nvSpPr>
          <p:spPr>
            <a:xfrm>
              <a:off x="1805638" y="3331193"/>
              <a:ext cx="1683278" cy="25080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Configuration</a:t>
              </a:r>
            </a:p>
            <a:p>
              <a:pPr algn="ctr"/>
              <a:r>
                <a:rPr lang="en-US">
                  <a:solidFill>
                    <a:schemeClr val="tx1"/>
                  </a:solidFill>
                </a:rPr>
                <a:t>database</a:t>
              </a:r>
            </a:p>
          </p:txBody>
        </p:sp>
        <p:sp>
          <p:nvSpPr>
            <p:cNvPr id="11" name="TextBox 10">
              <a:extLst>
                <a:ext uri="{FF2B5EF4-FFF2-40B4-BE49-F238E27FC236}">
                  <a16:creationId xmlns:a16="http://schemas.microsoft.com/office/drawing/2014/main" id="{BE56A261-2880-4057-BC97-50A86EEAB915}"/>
                </a:ext>
                <a:ext uri="{C183D7F6-B498-43B3-948B-1728B52AA6E4}">
                  <adec:decorative xmlns:adec="http://schemas.microsoft.com/office/drawing/2017/decorative" val="1"/>
                </a:ext>
              </a:extLst>
            </p:cNvPr>
            <p:cNvSpPr txBox="1"/>
            <p:nvPr/>
          </p:nvSpPr>
          <p:spPr>
            <a:xfrm>
              <a:off x="2183806" y="3568426"/>
              <a:ext cx="926942" cy="523220"/>
            </a:xfrm>
            <a:prstGeom prst="rect">
              <a:avLst/>
            </a:prstGeom>
            <a:noFill/>
            <a:ln>
              <a:solidFill>
                <a:schemeClr val="tx1"/>
              </a:solidFill>
            </a:ln>
          </p:spPr>
          <p:txBody>
            <a:bodyPr wrap="squar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2" name="TextBox 11">
              <a:extLst>
                <a:ext uri="{FF2B5EF4-FFF2-40B4-BE49-F238E27FC236}">
                  <a16:creationId xmlns:a16="http://schemas.microsoft.com/office/drawing/2014/main" id="{6C71CBE8-57F2-4821-B652-6EE3DD945B15}"/>
                </a:ext>
                <a:ext uri="{C183D7F6-B498-43B3-948B-1728B52AA6E4}">
                  <adec:decorative xmlns:adec="http://schemas.microsoft.com/office/drawing/2017/decorative" val="1"/>
                </a:ext>
              </a:extLst>
            </p:cNvPr>
            <p:cNvSpPr txBox="1"/>
            <p:nvPr/>
          </p:nvSpPr>
          <p:spPr>
            <a:xfrm>
              <a:off x="3981231" y="5165873"/>
              <a:ext cx="1513305" cy="338554"/>
            </a:xfrm>
            <a:prstGeom prst="rect">
              <a:avLst/>
            </a:prstGeom>
            <a:noFill/>
          </p:spPr>
          <p:txBody>
            <a:bodyPr wrap="square" rtlCol="0">
              <a:spAutoFit/>
            </a:bodyPr>
            <a:lstStyle/>
            <a:p>
              <a:pPr algn="ctr"/>
              <a:r>
                <a:rPr lang="en-US" sz="1600"/>
                <a:t>Amazon EC2</a:t>
              </a:r>
            </a:p>
          </p:txBody>
        </p:sp>
        <p:pic>
          <p:nvPicPr>
            <p:cNvPr id="13" name="Graphic 12">
              <a:extLst>
                <a:ext uri="{FF2B5EF4-FFF2-40B4-BE49-F238E27FC236}">
                  <a16:creationId xmlns:a16="http://schemas.microsoft.com/office/drawing/2014/main" id="{7646D37A-9A08-4D42-B8A7-C35A4B67F5C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2283" y="4369037"/>
              <a:ext cx="711200" cy="711200"/>
            </a:xfrm>
            <a:prstGeom prst="rect">
              <a:avLst/>
            </a:prstGeom>
          </p:spPr>
        </p:pic>
        <p:pic>
          <p:nvPicPr>
            <p:cNvPr id="14" name="Graphic 13">
              <a:extLst>
                <a:ext uri="{FF2B5EF4-FFF2-40B4-BE49-F238E27FC236}">
                  <a16:creationId xmlns:a16="http://schemas.microsoft.com/office/drawing/2014/main" id="{C459E0A7-A15C-407A-8852-0FD748F80A2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8592" y="4371844"/>
              <a:ext cx="711200" cy="711200"/>
            </a:xfrm>
            <a:prstGeom prst="rect">
              <a:avLst/>
            </a:prstGeom>
          </p:spPr>
        </p:pic>
        <p:sp>
          <p:nvSpPr>
            <p:cNvPr id="15" name="TextBox 14">
              <a:extLst>
                <a:ext uri="{FF2B5EF4-FFF2-40B4-BE49-F238E27FC236}">
                  <a16:creationId xmlns:a16="http://schemas.microsoft.com/office/drawing/2014/main" id="{5F7C6F9A-AA31-4BEC-9552-F2E130C58C05}"/>
                </a:ext>
                <a:ext uri="{C183D7F6-B498-43B3-948B-1728B52AA6E4}">
                  <adec:decorative xmlns:adec="http://schemas.microsoft.com/office/drawing/2017/decorative" val="1"/>
                </a:ext>
              </a:extLst>
            </p:cNvPr>
            <p:cNvSpPr txBox="1"/>
            <p:nvPr/>
          </p:nvSpPr>
          <p:spPr>
            <a:xfrm>
              <a:off x="5613240" y="5083044"/>
              <a:ext cx="2301904" cy="830997"/>
            </a:xfrm>
            <a:prstGeom prst="rect">
              <a:avLst/>
            </a:prstGeom>
            <a:noFill/>
          </p:spPr>
          <p:txBody>
            <a:bodyPr wrap="square" rtlCol="0">
              <a:spAutoFit/>
            </a:bodyPr>
            <a:lstStyle/>
            <a:p>
              <a:pPr algn="ctr"/>
              <a:r>
                <a:rPr lang="en-US" sz="1600"/>
                <a:t>Amazon Simple Storage Service (Amazon S3)</a:t>
              </a:r>
            </a:p>
          </p:txBody>
        </p:sp>
        <p:pic>
          <p:nvPicPr>
            <p:cNvPr id="16" name="Graphic 15">
              <a:extLst>
                <a:ext uri="{FF2B5EF4-FFF2-40B4-BE49-F238E27FC236}">
                  <a16:creationId xmlns:a16="http://schemas.microsoft.com/office/drawing/2014/main" id="{6BAA73B3-78CA-480B-9F2A-2BD743D1E67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20175" y="4384907"/>
              <a:ext cx="711200" cy="711200"/>
            </a:xfrm>
            <a:prstGeom prst="rect">
              <a:avLst/>
            </a:prstGeom>
          </p:spPr>
        </p:pic>
        <p:sp>
          <p:nvSpPr>
            <p:cNvPr id="17" name="TextBox 16">
              <a:extLst>
                <a:ext uri="{FF2B5EF4-FFF2-40B4-BE49-F238E27FC236}">
                  <a16:creationId xmlns:a16="http://schemas.microsoft.com/office/drawing/2014/main" id="{CD4DF796-C798-4A91-A8A4-5E89E3CCA9B2}"/>
                </a:ext>
                <a:ext uri="{C183D7F6-B498-43B3-948B-1728B52AA6E4}">
                  <adec:decorative xmlns:adec="http://schemas.microsoft.com/office/drawing/2017/decorative" val="1"/>
                </a:ext>
              </a:extLst>
            </p:cNvPr>
            <p:cNvSpPr txBox="1"/>
            <p:nvPr/>
          </p:nvSpPr>
          <p:spPr>
            <a:xfrm>
              <a:off x="7624823" y="5096107"/>
              <a:ext cx="2301904" cy="584775"/>
            </a:xfrm>
            <a:prstGeom prst="rect">
              <a:avLst/>
            </a:prstGeom>
            <a:noFill/>
          </p:spPr>
          <p:txBody>
            <a:bodyPr wrap="square" rtlCol="0">
              <a:spAutoFit/>
            </a:bodyPr>
            <a:lstStyle/>
            <a:p>
              <a:pPr algn="ctr"/>
              <a:r>
                <a:rPr lang="en-US" sz="1600"/>
                <a:t>Amazon Simple Storage Service Glacier</a:t>
              </a:r>
            </a:p>
          </p:txBody>
        </p:sp>
        <p:sp>
          <p:nvSpPr>
            <p:cNvPr id="18" name="TextBox 17">
              <a:extLst>
                <a:ext uri="{FF2B5EF4-FFF2-40B4-BE49-F238E27FC236}">
                  <a16:creationId xmlns:a16="http://schemas.microsoft.com/office/drawing/2014/main" id="{8EEA084E-C74B-4316-AE35-176711B4AAAB}"/>
                </a:ext>
                <a:ext uri="{C183D7F6-B498-43B3-948B-1728B52AA6E4}">
                  <adec:decorative xmlns:adec="http://schemas.microsoft.com/office/drawing/2017/decorative" val="1"/>
                </a:ext>
              </a:extLst>
            </p:cNvPr>
            <p:cNvSpPr txBox="1"/>
            <p:nvPr/>
          </p:nvSpPr>
          <p:spPr>
            <a:xfrm>
              <a:off x="6586410" y="3273717"/>
              <a:ext cx="926942" cy="523220"/>
            </a:xfrm>
            <a:prstGeom prst="rect">
              <a:avLst/>
            </a:prstGeom>
            <a:noFill/>
            <a:ln>
              <a:solidFill>
                <a:schemeClr val="tx1"/>
              </a:solidFill>
            </a:ln>
          </p:spPr>
          <p:txBody>
            <a:bodyPr wrap="squar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0" name="TextBox 19">
              <a:extLst>
                <a:ext uri="{FF2B5EF4-FFF2-40B4-BE49-F238E27FC236}">
                  <a16:creationId xmlns:a16="http://schemas.microsoft.com/office/drawing/2014/main" id="{9E034B25-1D94-436D-A3FE-0C7601299D5E}"/>
                </a:ext>
                <a:ext uri="{C183D7F6-B498-43B3-948B-1728B52AA6E4}">
                  <adec:decorative xmlns:adec="http://schemas.microsoft.com/office/drawing/2017/decorative" val="1"/>
                </a:ext>
              </a:extLst>
            </p:cNvPr>
            <p:cNvSpPr txBox="1"/>
            <p:nvPr/>
          </p:nvSpPr>
          <p:spPr>
            <a:xfrm>
              <a:off x="7532365" y="3306829"/>
              <a:ext cx="2184376" cy="369332"/>
            </a:xfrm>
            <a:prstGeom prst="rect">
              <a:avLst/>
            </a:prstGeom>
            <a:noFill/>
          </p:spPr>
          <p:txBody>
            <a:bodyPr wrap="squar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Metadata database</a:t>
              </a:r>
            </a:p>
          </p:txBody>
        </p:sp>
        <p:cxnSp>
          <p:nvCxnSpPr>
            <p:cNvPr id="23" name="Straight Arrow Connector 22">
              <a:extLst>
                <a:ext uri="{FF2B5EF4-FFF2-40B4-BE49-F238E27FC236}">
                  <a16:creationId xmlns:a16="http://schemas.microsoft.com/office/drawing/2014/main" id="{608D80C0-7A02-4AB8-9D25-2D67F013607A}"/>
                </a:ext>
                <a:ext uri="{C183D7F6-B498-43B3-948B-1728B52AA6E4}">
                  <adec:decorative xmlns:adec="http://schemas.microsoft.com/office/drawing/2017/decorative" val="1"/>
                </a:ext>
              </a:extLst>
            </p:cNvPr>
            <p:cNvCxnSpPr/>
            <p:nvPr/>
          </p:nvCxnSpPr>
          <p:spPr>
            <a:xfrm>
              <a:off x="1188720" y="4195821"/>
              <a:ext cx="515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EB213D-4E54-49C5-9131-0C4196F3096C}"/>
                </a:ext>
                <a:ext uri="{C183D7F6-B498-43B3-948B-1728B52AA6E4}">
                  <adec:decorative xmlns:adec="http://schemas.microsoft.com/office/drawing/2017/decorative" val="1"/>
                </a:ext>
              </a:extLst>
            </p:cNvPr>
            <p:cNvCxnSpPr/>
            <p:nvPr/>
          </p:nvCxnSpPr>
          <p:spPr>
            <a:xfrm>
              <a:off x="3488916" y="4724637"/>
              <a:ext cx="498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26EA07C-653D-45A3-B2E6-156213783F15}"/>
                </a:ext>
                <a:ext uri="{C183D7F6-B498-43B3-948B-1728B52AA6E4}">
                  <adec:decorative xmlns:adec="http://schemas.microsoft.com/office/drawing/2017/decorative" val="1"/>
                </a:ext>
              </a:extLst>
            </p:cNvPr>
            <p:cNvSpPr/>
            <p:nvPr/>
          </p:nvSpPr>
          <p:spPr>
            <a:xfrm>
              <a:off x="4000244" y="2967415"/>
              <a:ext cx="5926483" cy="3209548"/>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chemeClr val="tx1"/>
                  </a:solidFill>
                </a:rPr>
                <a:t>AWS Cloud</a:t>
              </a:r>
            </a:p>
          </p:txBody>
        </p:sp>
        <p:cxnSp>
          <p:nvCxnSpPr>
            <p:cNvPr id="24" name="Straight Arrow Connector 23">
              <a:extLst>
                <a:ext uri="{FF2B5EF4-FFF2-40B4-BE49-F238E27FC236}">
                  <a16:creationId xmlns:a16="http://schemas.microsoft.com/office/drawing/2014/main" id="{8EE2F7AA-FE85-44EC-88B0-37BF035B748B}"/>
                </a:ext>
                <a:ext uri="{C183D7F6-B498-43B3-948B-1728B52AA6E4}">
                  <adec:decorative xmlns:adec="http://schemas.microsoft.com/office/drawing/2017/decorative" val="1"/>
                </a:ext>
              </a:extLst>
            </p:cNvPr>
            <p:cNvCxnSpPr>
              <a:cxnSpLocks/>
            </p:cNvCxnSpPr>
            <p:nvPr/>
          </p:nvCxnSpPr>
          <p:spPr>
            <a:xfrm>
              <a:off x="7128493" y="4792177"/>
              <a:ext cx="1151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32557-62B5-41A0-BFE2-0A1A3E241F47}"/>
                </a:ext>
                <a:ext uri="{C183D7F6-B498-43B3-948B-1728B52AA6E4}">
                  <adec:decorative xmlns:adec="http://schemas.microsoft.com/office/drawing/2017/decorative" val="1"/>
                </a:ext>
              </a:extLst>
            </p:cNvPr>
            <p:cNvCxnSpPr>
              <a:cxnSpLocks/>
              <a:endCxn id="14" idx="0"/>
            </p:cNvCxnSpPr>
            <p:nvPr/>
          </p:nvCxnSpPr>
          <p:spPr>
            <a:xfrm>
              <a:off x="6764192" y="3796937"/>
              <a:ext cx="0" cy="574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Graphic 11">
              <a:extLst>
                <a:ext uri="{FF2B5EF4-FFF2-40B4-BE49-F238E27FC236}">
                  <a16:creationId xmlns:a16="http://schemas.microsoft.com/office/drawing/2014/main" id="{CE52C9D7-11B0-9E41-AB16-2C9849C3ECB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00244" y="2967415"/>
              <a:ext cx="330200" cy="330200"/>
            </a:xfrm>
            <a:prstGeom prst="rect">
              <a:avLst/>
            </a:prstGeom>
          </p:spPr>
        </p:pic>
      </p:grpSp>
      <p:cxnSp>
        <p:nvCxnSpPr>
          <p:cNvPr id="29" name="Elbow Connector 28">
            <a:extLst>
              <a:ext uri="{FF2B5EF4-FFF2-40B4-BE49-F238E27FC236}">
                <a16:creationId xmlns:a16="http://schemas.microsoft.com/office/drawing/2014/main" id="{C45CD5C7-1129-931A-028C-A55B4DB22092}"/>
              </a:ext>
              <a:ext uri="{C183D7F6-B498-43B3-948B-1728B52AA6E4}">
                <adec:decorative xmlns:adec="http://schemas.microsoft.com/office/drawing/2017/decorative" val="1"/>
              </a:ext>
            </a:extLst>
          </p:cNvPr>
          <p:cNvCxnSpPr>
            <a:cxnSpLocks/>
            <a:stCxn id="13" idx="3"/>
            <a:endCxn id="18" idx="1"/>
          </p:cNvCxnSpPr>
          <p:nvPr/>
        </p:nvCxnSpPr>
        <p:spPr>
          <a:xfrm flipV="1">
            <a:off x="6118050" y="3535327"/>
            <a:ext cx="1492927" cy="11893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95100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B62297-4C2B-46D4-A5F0-CA1655CD1512}"/>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56</a:t>
            </a:fld>
            <a:endParaRPr lang="en-US"/>
          </a:p>
        </p:txBody>
      </p:sp>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a:t>Database case study activity (2 of 3)</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sz="quarter" idx="21"/>
          </p:nvPr>
        </p:nvSpPr>
        <p:spPr/>
        <p:txBody>
          <a:bodyPr/>
          <a:lstStyle/>
          <a:p>
            <a:pPr marL="0" indent="0">
              <a:buNone/>
            </a:pPr>
            <a:r>
              <a:rPr lang="en-US" sz="1800"/>
              <a:t>Case 2: A commercial shipping company that uses an on-premises legacy data management system. They must migrate to a serverless ecosystem while they continue to use their existing database system, which is based on Oracle. They are also in the process of decomposing their highly structured relational data into semistructured data. The following diagram illustrates their architecture</a:t>
            </a:r>
            <a:r>
              <a:rPr lang="en-US" sz="2000"/>
              <a:t>.</a:t>
            </a:r>
          </a:p>
          <a:p>
            <a:pPr marL="0" indent="0">
              <a:buNone/>
            </a:pPr>
            <a:endParaRPr lang="en-US" sz="2000"/>
          </a:p>
        </p:txBody>
      </p:sp>
      <p:grpSp>
        <p:nvGrpSpPr>
          <p:cNvPr id="7" name="Group 6" descr="Final diagram.">
            <a:extLst>
              <a:ext uri="{FF2B5EF4-FFF2-40B4-BE49-F238E27FC236}">
                <a16:creationId xmlns:a16="http://schemas.microsoft.com/office/drawing/2014/main" id="{502D9844-E083-4E9E-966B-5F5D07121A2D}"/>
              </a:ext>
            </a:extLst>
          </p:cNvPr>
          <p:cNvGrpSpPr/>
          <p:nvPr/>
        </p:nvGrpSpPr>
        <p:grpSpPr>
          <a:xfrm>
            <a:off x="1383452" y="2815632"/>
            <a:ext cx="9225992" cy="3243403"/>
            <a:chOff x="1383452" y="2815632"/>
            <a:chExt cx="9225992" cy="3243403"/>
          </a:xfrm>
        </p:grpSpPr>
        <p:sp>
          <p:nvSpPr>
            <p:cNvPr id="18" name="TextBox 17">
              <a:extLst>
                <a:ext uri="{FF2B5EF4-FFF2-40B4-BE49-F238E27FC236}">
                  <a16:creationId xmlns:a16="http://schemas.microsoft.com/office/drawing/2014/main" id="{8EEA084E-C74B-4316-AE35-176711B4AAAB}"/>
                </a:ext>
                <a:ext uri="{C183D7F6-B498-43B3-948B-1728B52AA6E4}">
                  <adec:decorative xmlns:adec="http://schemas.microsoft.com/office/drawing/2017/decorative" val="1"/>
                </a:ext>
              </a:extLst>
            </p:cNvPr>
            <p:cNvSpPr txBox="1"/>
            <p:nvPr/>
          </p:nvSpPr>
          <p:spPr>
            <a:xfrm>
              <a:off x="7457259" y="3378732"/>
              <a:ext cx="926942" cy="523220"/>
            </a:xfrm>
            <a:prstGeom prst="rect">
              <a:avLst/>
            </a:prstGeom>
            <a:noFill/>
            <a:ln>
              <a:solidFill>
                <a:schemeClr val="tx1"/>
              </a:solidFill>
            </a:ln>
          </p:spPr>
          <p:txBody>
            <a:bodyPr wrap="squar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0" name="TextBox 19">
              <a:extLst>
                <a:ext uri="{FF2B5EF4-FFF2-40B4-BE49-F238E27FC236}">
                  <a16:creationId xmlns:a16="http://schemas.microsoft.com/office/drawing/2014/main" id="{9E034B25-1D94-436D-A3FE-0C7601299D5E}"/>
                </a:ext>
                <a:ext uri="{C183D7F6-B498-43B3-948B-1728B52AA6E4}">
                  <adec:decorative xmlns:adec="http://schemas.microsoft.com/office/drawing/2017/decorative" val="1"/>
                </a:ext>
              </a:extLst>
            </p:cNvPr>
            <p:cNvSpPr txBox="1"/>
            <p:nvPr/>
          </p:nvSpPr>
          <p:spPr>
            <a:xfrm>
              <a:off x="7306750" y="2815632"/>
              <a:ext cx="1848394" cy="400110"/>
            </a:xfrm>
            <a:prstGeom prst="rect">
              <a:avLst/>
            </a:prstGeom>
            <a:noFill/>
          </p:spPr>
          <p:txBody>
            <a:bodyPr wrap="squar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Database</a:t>
              </a:r>
            </a:p>
          </p:txBody>
        </p:sp>
        <p:sp>
          <p:nvSpPr>
            <p:cNvPr id="22" name="TextBox 21">
              <a:extLst>
                <a:ext uri="{FF2B5EF4-FFF2-40B4-BE49-F238E27FC236}">
                  <a16:creationId xmlns:a16="http://schemas.microsoft.com/office/drawing/2014/main" id="{08B38A7A-0863-4770-9E74-AC7460541174}"/>
                </a:ext>
                <a:ext uri="{C183D7F6-B498-43B3-948B-1728B52AA6E4}">
                  <adec:decorative xmlns:adec="http://schemas.microsoft.com/office/drawing/2017/decorative" val="1"/>
                </a:ext>
              </a:extLst>
            </p:cNvPr>
            <p:cNvSpPr txBox="1"/>
            <p:nvPr/>
          </p:nvSpPr>
          <p:spPr>
            <a:xfrm>
              <a:off x="3361978" y="3901952"/>
              <a:ext cx="2217871" cy="338554"/>
            </a:xfrm>
            <a:prstGeom prst="rect">
              <a:avLst/>
            </a:prstGeom>
            <a:noFill/>
          </p:spPr>
          <p:txBody>
            <a:bodyPr wrap="square" rtlCol="0">
              <a:spAutoFit/>
            </a:bodyPr>
            <a:lstStyle/>
            <a:p>
              <a:pPr algn="ctr"/>
              <a:r>
                <a:rPr lang="en-US" sz="1600">
                  <a:ea typeface="Amazon Ember" panose="020B0603020204020204" pitchFamily="34" charset="0"/>
                  <a:cs typeface="Amazon Ember" panose="020B0603020204020204" pitchFamily="34" charset="0"/>
                </a:rPr>
                <a:t>AWS AppSync</a:t>
              </a:r>
            </a:p>
          </p:txBody>
        </p:sp>
        <p:pic>
          <p:nvPicPr>
            <p:cNvPr id="24" name="Graphic 23">
              <a:extLst>
                <a:ext uri="{FF2B5EF4-FFF2-40B4-BE49-F238E27FC236}">
                  <a16:creationId xmlns:a16="http://schemas.microsoft.com/office/drawing/2014/main" id="{7AB93F05-6080-4018-BAFB-98DB3DC6BDE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4112" y="3206983"/>
              <a:ext cx="711200" cy="711200"/>
            </a:xfrm>
            <a:prstGeom prst="rect">
              <a:avLst/>
            </a:prstGeom>
          </p:spPr>
        </p:pic>
        <p:sp>
          <p:nvSpPr>
            <p:cNvPr id="26" name="TextBox 25">
              <a:extLst>
                <a:ext uri="{FF2B5EF4-FFF2-40B4-BE49-F238E27FC236}">
                  <a16:creationId xmlns:a16="http://schemas.microsoft.com/office/drawing/2014/main" id="{5044F4AB-7151-42A1-9F33-0D816E348362}"/>
                </a:ext>
                <a:ext uri="{C183D7F6-B498-43B3-948B-1728B52AA6E4}">
                  <adec:decorative xmlns:adec="http://schemas.microsoft.com/office/drawing/2017/decorative" val="1"/>
                </a:ext>
              </a:extLst>
            </p:cNvPr>
            <p:cNvSpPr txBox="1"/>
            <p:nvPr/>
          </p:nvSpPr>
          <p:spPr>
            <a:xfrm>
              <a:off x="3191577" y="5120915"/>
              <a:ext cx="2301904" cy="338554"/>
            </a:xfrm>
            <a:prstGeom prst="rect">
              <a:avLst/>
            </a:prstGeom>
            <a:noFill/>
          </p:spPr>
          <p:txBody>
            <a:bodyPr wrap="square" rtlCol="0">
              <a:spAutoFit/>
            </a:bodyPr>
            <a:lstStyle/>
            <a:p>
              <a:pPr algn="ctr"/>
              <a:r>
                <a:rPr lang="en-US" sz="1600"/>
                <a:t>AWS Lambda</a:t>
              </a:r>
            </a:p>
          </p:txBody>
        </p:sp>
        <p:pic>
          <p:nvPicPr>
            <p:cNvPr id="27" name="Graphic 26">
              <a:extLst>
                <a:ext uri="{FF2B5EF4-FFF2-40B4-BE49-F238E27FC236}">
                  <a16:creationId xmlns:a16="http://schemas.microsoft.com/office/drawing/2014/main" id="{1337B24E-53DE-4BDA-905B-BBD5EBBFD7F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6929" y="4409715"/>
              <a:ext cx="711200" cy="711200"/>
            </a:xfrm>
            <a:prstGeom prst="rect">
              <a:avLst/>
            </a:prstGeom>
          </p:spPr>
        </p:pic>
        <p:pic>
          <p:nvPicPr>
            <p:cNvPr id="28" name="Graphic 27">
              <a:extLst>
                <a:ext uri="{FF2B5EF4-FFF2-40B4-BE49-F238E27FC236}">
                  <a16:creationId xmlns:a16="http://schemas.microsoft.com/office/drawing/2014/main" id="{DAD42740-9D97-4F4B-8AF6-B48129E50CA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3833" y="4424384"/>
              <a:ext cx="469900" cy="469900"/>
            </a:xfrm>
            <a:prstGeom prst="rect">
              <a:avLst/>
            </a:prstGeom>
          </p:spPr>
        </p:pic>
        <p:sp>
          <p:nvSpPr>
            <p:cNvPr id="29" name="TextBox 28">
              <a:extLst>
                <a:ext uri="{FF2B5EF4-FFF2-40B4-BE49-F238E27FC236}">
                  <a16:creationId xmlns:a16="http://schemas.microsoft.com/office/drawing/2014/main" id="{F37632E9-5B4C-4D7C-BA63-03C2AFF7F487}"/>
                </a:ext>
                <a:ext uri="{C183D7F6-B498-43B3-948B-1728B52AA6E4}">
                  <adec:decorative xmlns:adec="http://schemas.microsoft.com/office/drawing/2017/decorative" val="1"/>
                </a:ext>
              </a:extLst>
            </p:cNvPr>
            <p:cNvSpPr txBox="1"/>
            <p:nvPr/>
          </p:nvSpPr>
          <p:spPr>
            <a:xfrm>
              <a:off x="1383452" y="5059215"/>
              <a:ext cx="1271854" cy="584775"/>
            </a:xfrm>
            <a:prstGeom prst="rect">
              <a:avLst/>
            </a:prstGeom>
            <a:noFill/>
          </p:spPr>
          <p:txBody>
            <a:bodyPr wrap="square" rtlCol="0">
              <a:spAutoFit/>
            </a:bodyPr>
            <a:lstStyle/>
            <a:p>
              <a:pPr algn="ctr"/>
              <a:r>
                <a:rPr lang="en-US" sz="1600">
                  <a:solidFill>
                    <a:srgbClr val="232F3E"/>
                  </a:solidFill>
                </a:rPr>
                <a:t>Corporate data center</a:t>
              </a:r>
            </a:p>
          </p:txBody>
        </p:sp>
        <p:sp>
          <p:nvSpPr>
            <p:cNvPr id="30" name="TextBox 29">
              <a:extLst>
                <a:ext uri="{FF2B5EF4-FFF2-40B4-BE49-F238E27FC236}">
                  <a16:creationId xmlns:a16="http://schemas.microsoft.com/office/drawing/2014/main" id="{D9EB17E5-E4DD-4C01-8D2F-CB5433216F05}"/>
                </a:ext>
                <a:ext uri="{C183D7F6-B498-43B3-948B-1728B52AA6E4}">
                  <adec:decorative xmlns:adec="http://schemas.microsoft.com/office/drawing/2017/decorative" val="1"/>
                </a:ext>
              </a:extLst>
            </p:cNvPr>
            <p:cNvSpPr txBox="1"/>
            <p:nvPr/>
          </p:nvSpPr>
          <p:spPr>
            <a:xfrm>
              <a:off x="5347561" y="4063622"/>
              <a:ext cx="2301904" cy="338554"/>
            </a:xfrm>
            <a:prstGeom prst="rect">
              <a:avLst/>
            </a:prstGeom>
            <a:noFill/>
          </p:spPr>
          <p:txBody>
            <a:bodyPr wrap="square" rtlCol="0">
              <a:spAutoFit/>
            </a:bodyPr>
            <a:lstStyle/>
            <a:p>
              <a:pPr algn="ctr"/>
              <a:r>
                <a:rPr lang="en-US" sz="1600"/>
                <a:t>AWS Lambda</a:t>
              </a:r>
            </a:p>
          </p:txBody>
        </p:sp>
        <p:pic>
          <p:nvPicPr>
            <p:cNvPr id="31" name="Graphic 30">
              <a:extLst>
                <a:ext uri="{FF2B5EF4-FFF2-40B4-BE49-F238E27FC236}">
                  <a16:creationId xmlns:a16="http://schemas.microsoft.com/office/drawing/2014/main" id="{2D930BE0-E7EA-4B9B-8B28-199ABCD1617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42913" y="3352422"/>
              <a:ext cx="711200" cy="711200"/>
            </a:xfrm>
            <a:prstGeom prst="rect">
              <a:avLst/>
            </a:prstGeom>
          </p:spPr>
        </p:pic>
        <p:sp>
          <p:nvSpPr>
            <p:cNvPr id="32" name="TextBox 31">
              <a:extLst>
                <a:ext uri="{FF2B5EF4-FFF2-40B4-BE49-F238E27FC236}">
                  <a16:creationId xmlns:a16="http://schemas.microsoft.com/office/drawing/2014/main" id="{F60D42A6-08ED-48DC-A64A-A6AD61F20D0F}"/>
                </a:ext>
                <a:ext uri="{C183D7F6-B498-43B3-948B-1728B52AA6E4}">
                  <adec:decorative xmlns:adec="http://schemas.microsoft.com/office/drawing/2017/decorative" val="1"/>
                </a:ext>
              </a:extLst>
            </p:cNvPr>
            <p:cNvSpPr txBox="1"/>
            <p:nvPr/>
          </p:nvSpPr>
          <p:spPr>
            <a:xfrm>
              <a:off x="8307540" y="4066387"/>
              <a:ext cx="2301904" cy="338554"/>
            </a:xfrm>
            <a:prstGeom prst="rect">
              <a:avLst/>
            </a:prstGeom>
            <a:noFill/>
          </p:spPr>
          <p:txBody>
            <a:bodyPr wrap="square" rtlCol="0">
              <a:spAutoFit/>
            </a:bodyPr>
            <a:lstStyle/>
            <a:p>
              <a:pPr algn="ctr"/>
              <a:r>
                <a:rPr lang="en-US" sz="1600"/>
                <a:t>AWS Lambda</a:t>
              </a:r>
            </a:p>
          </p:txBody>
        </p:sp>
        <p:pic>
          <p:nvPicPr>
            <p:cNvPr id="33" name="Graphic 32">
              <a:extLst>
                <a:ext uri="{FF2B5EF4-FFF2-40B4-BE49-F238E27FC236}">
                  <a16:creationId xmlns:a16="http://schemas.microsoft.com/office/drawing/2014/main" id="{CCCC5F7A-F994-4488-BC8A-EB1EB93219D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02892" y="3355187"/>
              <a:ext cx="711200" cy="711200"/>
            </a:xfrm>
            <a:prstGeom prst="rect">
              <a:avLst/>
            </a:prstGeom>
          </p:spPr>
        </p:pic>
        <p:sp>
          <p:nvSpPr>
            <p:cNvPr id="34" name="TextBox 33">
              <a:extLst>
                <a:ext uri="{FF2B5EF4-FFF2-40B4-BE49-F238E27FC236}">
                  <a16:creationId xmlns:a16="http://schemas.microsoft.com/office/drawing/2014/main" id="{CB4B52E6-0D6E-4C60-BC7E-CBD4D0B0F3B6}"/>
                </a:ext>
                <a:ext uri="{C183D7F6-B498-43B3-948B-1728B52AA6E4}">
                  <adec:decorative xmlns:adec="http://schemas.microsoft.com/office/drawing/2017/decorative" val="1"/>
                </a:ext>
              </a:extLst>
            </p:cNvPr>
            <p:cNvSpPr txBox="1"/>
            <p:nvPr/>
          </p:nvSpPr>
          <p:spPr>
            <a:xfrm>
              <a:off x="5337100" y="5228038"/>
              <a:ext cx="2217871" cy="830997"/>
            </a:xfrm>
            <a:prstGeom prst="rect">
              <a:avLst/>
            </a:prstGeom>
            <a:noFill/>
          </p:spPr>
          <p:txBody>
            <a:bodyPr wrap="square" rtlCol="0">
              <a:spAutoFit/>
            </a:bodyPr>
            <a:lstStyle/>
            <a:p>
              <a:pPr algn="ctr"/>
              <a:r>
                <a:rPr lang="en-US" sz="1600">
                  <a:ea typeface="Amazon Ember" panose="020B0603020204020204" pitchFamily="34" charset="0"/>
                  <a:cs typeface="Amazon Ember" panose="020B0603020204020204" pitchFamily="34" charset="0"/>
                </a:rPr>
                <a:t>Amazon Simple Notification Service (Amazon SNS)</a:t>
              </a:r>
            </a:p>
          </p:txBody>
        </p:sp>
        <p:pic>
          <p:nvPicPr>
            <p:cNvPr id="35" name="Graphic 34">
              <a:extLst>
                <a:ext uri="{FF2B5EF4-FFF2-40B4-BE49-F238E27FC236}">
                  <a16:creationId xmlns:a16="http://schemas.microsoft.com/office/drawing/2014/main" id="{8F039B76-824E-4374-B6B4-1612626DBB4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6627" y="4533069"/>
              <a:ext cx="711200" cy="711200"/>
            </a:xfrm>
            <a:prstGeom prst="rect">
              <a:avLst/>
            </a:prstGeom>
          </p:spPr>
        </p:pic>
        <p:pic>
          <p:nvPicPr>
            <p:cNvPr id="36" name="Graphic 35">
              <a:extLst>
                <a:ext uri="{FF2B5EF4-FFF2-40B4-BE49-F238E27FC236}">
                  <a16:creationId xmlns:a16="http://schemas.microsoft.com/office/drawing/2014/main" id="{95236D42-CE57-4D84-82BA-6966AE2D8C5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13883" y="4428760"/>
              <a:ext cx="469900" cy="469900"/>
            </a:xfrm>
            <a:prstGeom prst="rect">
              <a:avLst/>
            </a:prstGeom>
          </p:spPr>
        </p:pic>
        <p:sp>
          <p:nvSpPr>
            <p:cNvPr id="37" name="TextBox 36">
              <a:extLst>
                <a:ext uri="{FF2B5EF4-FFF2-40B4-BE49-F238E27FC236}">
                  <a16:creationId xmlns:a16="http://schemas.microsoft.com/office/drawing/2014/main" id="{1B736BD8-4FD8-432F-A863-E271D93A16C9}"/>
                </a:ext>
                <a:ext uri="{C183D7F6-B498-43B3-948B-1728B52AA6E4}">
                  <adec:decorative xmlns:adec="http://schemas.microsoft.com/office/drawing/2017/decorative" val="1"/>
                </a:ext>
              </a:extLst>
            </p:cNvPr>
            <p:cNvSpPr txBox="1"/>
            <p:nvPr/>
          </p:nvSpPr>
          <p:spPr>
            <a:xfrm>
              <a:off x="2612606" y="5063591"/>
              <a:ext cx="1072750" cy="584775"/>
            </a:xfrm>
            <a:prstGeom prst="rect">
              <a:avLst/>
            </a:prstGeom>
            <a:noFill/>
          </p:spPr>
          <p:txBody>
            <a:bodyPr wrap="square" rtlCol="0">
              <a:spAutoFit/>
            </a:bodyPr>
            <a:lstStyle/>
            <a:p>
              <a:pPr algn="ctr"/>
              <a:r>
                <a:rPr lang="en-US" sz="1600">
                  <a:solidFill>
                    <a:srgbClr val="232F3E"/>
                  </a:solidFill>
                </a:rPr>
                <a:t>Oracle database</a:t>
              </a:r>
            </a:p>
          </p:txBody>
        </p:sp>
        <p:cxnSp>
          <p:nvCxnSpPr>
            <p:cNvPr id="9" name="Straight Arrow Connector 8">
              <a:extLst>
                <a:ext uri="{FF2B5EF4-FFF2-40B4-BE49-F238E27FC236}">
                  <a16:creationId xmlns:a16="http://schemas.microsoft.com/office/drawing/2014/main" id="{7F3C0351-85FB-4C7A-AE4F-01534ACC0354}"/>
                </a:ext>
                <a:ext uri="{C183D7F6-B498-43B3-948B-1728B52AA6E4}">
                  <adec:decorative xmlns:adec="http://schemas.microsoft.com/office/drawing/2017/decorative" val="1"/>
                </a:ext>
              </a:extLst>
            </p:cNvPr>
            <p:cNvCxnSpPr/>
            <p:nvPr/>
          </p:nvCxnSpPr>
          <p:spPr>
            <a:xfrm>
              <a:off x="3383783" y="4894284"/>
              <a:ext cx="424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D8444CB-F4F3-4D32-ACFE-A7CA1B28F4AB}"/>
                </a:ext>
                <a:ext uri="{C183D7F6-B498-43B3-948B-1728B52AA6E4}">
                  <adec:decorative xmlns:adec="http://schemas.microsoft.com/office/drawing/2017/decorative" val="1"/>
                </a:ext>
              </a:extLst>
            </p:cNvPr>
            <p:cNvCxnSpPr>
              <a:cxnSpLocks/>
            </p:cNvCxnSpPr>
            <p:nvPr/>
          </p:nvCxnSpPr>
          <p:spPr>
            <a:xfrm>
              <a:off x="4826573" y="4866924"/>
              <a:ext cx="1137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9DB9973-2F4A-47D4-BFB0-F86CEB0DCD54}"/>
                </a:ext>
                <a:ext uri="{C183D7F6-B498-43B3-948B-1728B52AA6E4}">
                  <adec:decorative xmlns:adec="http://schemas.microsoft.com/office/drawing/2017/decorative" val="1"/>
                </a:ext>
              </a:extLst>
            </p:cNvPr>
            <p:cNvCxnSpPr>
              <a:cxnSpLocks/>
            </p:cNvCxnSpPr>
            <p:nvPr/>
          </p:nvCxnSpPr>
          <p:spPr>
            <a:xfrm>
              <a:off x="4826573" y="3579221"/>
              <a:ext cx="1137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9475718-C789-4A84-A310-BFA7FDAB3E43}"/>
                </a:ext>
                <a:ext uri="{C183D7F6-B498-43B3-948B-1728B52AA6E4}">
                  <adec:decorative xmlns:adec="http://schemas.microsoft.com/office/drawing/2017/decorative" val="1"/>
                </a:ext>
              </a:extLst>
            </p:cNvPr>
            <p:cNvCxnSpPr>
              <a:cxnSpLocks/>
            </p:cNvCxnSpPr>
            <p:nvPr/>
          </p:nvCxnSpPr>
          <p:spPr>
            <a:xfrm>
              <a:off x="6854113" y="3680434"/>
              <a:ext cx="508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CD4B3C1-F289-4F0D-8624-5D3F37EF2486}"/>
                </a:ext>
                <a:ext uri="{C183D7F6-B498-43B3-948B-1728B52AA6E4}">
                  <adec:decorative xmlns:adec="http://schemas.microsoft.com/office/drawing/2017/decorative" val="1"/>
                </a:ext>
              </a:extLst>
            </p:cNvPr>
            <p:cNvCxnSpPr/>
            <p:nvPr/>
          </p:nvCxnSpPr>
          <p:spPr>
            <a:xfrm flipH="1">
              <a:off x="8498234" y="3640342"/>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1" name="Elbow Connector 10">
            <a:extLst>
              <a:ext uri="{FF2B5EF4-FFF2-40B4-BE49-F238E27FC236}">
                <a16:creationId xmlns:a16="http://schemas.microsoft.com/office/drawing/2014/main" id="{EC625602-A8F2-A606-ED99-FCAF5BC37703}"/>
              </a:ext>
              <a:ext uri="{C183D7F6-B498-43B3-948B-1728B52AA6E4}">
                <adec:decorative xmlns:adec="http://schemas.microsoft.com/office/drawing/2017/decorative" val="1"/>
              </a:ext>
            </a:extLst>
          </p:cNvPr>
          <p:cNvCxnSpPr>
            <a:cxnSpLocks/>
          </p:cNvCxnSpPr>
          <p:nvPr/>
        </p:nvCxnSpPr>
        <p:spPr>
          <a:xfrm rot="10800000">
            <a:off x="4826574" y="3680434"/>
            <a:ext cx="1222517" cy="9845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EBA56EA9-CC5F-61A1-45DC-E0CB4FA7489C}"/>
              </a:ext>
              <a:ext uri="{C183D7F6-B498-43B3-948B-1728B52AA6E4}">
                <adec:decorative xmlns:adec="http://schemas.microsoft.com/office/drawing/2017/decorative" val="1"/>
              </a:ext>
            </a:extLst>
          </p:cNvPr>
          <p:cNvCxnSpPr>
            <a:cxnSpLocks/>
          </p:cNvCxnSpPr>
          <p:nvPr/>
        </p:nvCxnSpPr>
        <p:spPr>
          <a:xfrm flipV="1">
            <a:off x="6807827" y="4404941"/>
            <a:ext cx="2650665" cy="4837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18074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B62297-4C2B-46D4-A5F0-CA1655CD1512}"/>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57</a:t>
            </a:fld>
            <a:endParaRPr lang="en-US"/>
          </a:p>
        </p:txBody>
      </p:sp>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a:t>Database case study activity 3</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sz="quarter" idx="21"/>
          </p:nvPr>
        </p:nvSpPr>
        <p:spPr/>
        <p:txBody>
          <a:bodyPr/>
          <a:lstStyle/>
          <a:p>
            <a:pPr marL="0" indent="0">
              <a:buNone/>
            </a:pPr>
            <a:r>
              <a:rPr lang="en-US" sz="1800"/>
              <a:t>Case 3: An online payment processing company that processes over1 million transactions per day. They must provide services to ecommerce customers who offer flash sales (sales that offer greatly reduced prices for a limited time), where demand can increase by 30 times in a short time period. They use IAM and AWS KMS to authenticate transactions with financial institutions. They need high throughput for these peak loads. The following diagram illustrates their architecture.</a:t>
            </a:r>
          </a:p>
          <a:p>
            <a:pPr marL="0" indent="0">
              <a:buNone/>
            </a:pPr>
            <a:endParaRPr lang="en-US" sz="2000"/>
          </a:p>
        </p:txBody>
      </p:sp>
      <p:grpSp>
        <p:nvGrpSpPr>
          <p:cNvPr id="29" name="Group 28" descr="Final diagram.">
            <a:extLst>
              <a:ext uri="{FF2B5EF4-FFF2-40B4-BE49-F238E27FC236}">
                <a16:creationId xmlns:a16="http://schemas.microsoft.com/office/drawing/2014/main" id="{AD0512FA-7CD4-9768-E650-2B51323C6D6F}"/>
              </a:ext>
            </a:extLst>
          </p:cNvPr>
          <p:cNvGrpSpPr/>
          <p:nvPr/>
        </p:nvGrpSpPr>
        <p:grpSpPr>
          <a:xfrm>
            <a:off x="738591" y="2921000"/>
            <a:ext cx="10714818" cy="3383918"/>
            <a:chOff x="738591" y="2921000"/>
            <a:chExt cx="10714818" cy="3383918"/>
          </a:xfrm>
        </p:grpSpPr>
        <p:grpSp>
          <p:nvGrpSpPr>
            <p:cNvPr id="6" name="Group 5" descr="Database case study activity 3.">
              <a:extLst>
                <a:ext uri="{FF2B5EF4-FFF2-40B4-BE49-F238E27FC236}">
                  <a16:creationId xmlns:a16="http://schemas.microsoft.com/office/drawing/2014/main" id="{144AF8AF-D7D2-40FD-B507-21C922F671CC}"/>
                </a:ext>
              </a:extLst>
            </p:cNvPr>
            <p:cNvGrpSpPr/>
            <p:nvPr/>
          </p:nvGrpSpPr>
          <p:grpSpPr>
            <a:xfrm>
              <a:off x="738591" y="2921000"/>
              <a:ext cx="10714818" cy="3383918"/>
              <a:chOff x="399744" y="2921000"/>
              <a:chExt cx="10714818" cy="3383918"/>
            </a:xfrm>
          </p:grpSpPr>
          <p:sp>
            <p:nvSpPr>
              <p:cNvPr id="18" name="TextBox 17">
                <a:extLst>
                  <a:ext uri="{FF2B5EF4-FFF2-40B4-BE49-F238E27FC236}">
                    <a16:creationId xmlns:a16="http://schemas.microsoft.com/office/drawing/2014/main" id="{8EEA084E-C74B-4316-AE35-176711B4AAAB}"/>
                  </a:ext>
                  <a:ext uri="{C183D7F6-B498-43B3-948B-1728B52AA6E4}">
                    <adec:decorative xmlns:adec="http://schemas.microsoft.com/office/drawing/2017/decorative" val="1"/>
                  </a:ext>
                </a:extLst>
              </p:cNvPr>
              <p:cNvSpPr txBox="1"/>
              <p:nvPr/>
            </p:nvSpPr>
            <p:spPr>
              <a:xfrm>
                <a:off x="5463779" y="3784182"/>
                <a:ext cx="926942" cy="523220"/>
              </a:xfrm>
              <a:prstGeom prst="rect">
                <a:avLst/>
              </a:prstGeom>
              <a:noFill/>
              <a:ln>
                <a:solidFill>
                  <a:schemeClr val="tx1"/>
                </a:solidFill>
              </a:ln>
            </p:spPr>
            <p:txBody>
              <a:bodyPr wrap="squar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0" name="TextBox 19">
                <a:extLst>
                  <a:ext uri="{FF2B5EF4-FFF2-40B4-BE49-F238E27FC236}">
                    <a16:creationId xmlns:a16="http://schemas.microsoft.com/office/drawing/2014/main" id="{9E034B25-1D94-436D-A3FE-0C7601299D5E}"/>
                  </a:ext>
                  <a:ext uri="{C183D7F6-B498-43B3-948B-1728B52AA6E4}">
                    <adec:decorative xmlns:adec="http://schemas.microsoft.com/office/drawing/2017/decorative" val="1"/>
                  </a:ext>
                </a:extLst>
              </p:cNvPr>
              <p:cNvSpPr txBox="1"/>
              <p:nvPr/>
            </p:nvSpPr>
            <p:spPr>
              <a:xfrm>
                <a:off x="5310622" y="3418883"/>
                <a:ext cx="1848394" cy="400110"/>
              </a:xfrm>
              <a:prstGeom prst="rect">
                <a:avLst/>
              </a:prstGeom>
              <a:noFill/>
            </p:spPr>
            <p:txBody>
              <a:bodyPr wrap="squar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Database</a:t>
                </a:r>
              </a:p>
            </p:txBody>
          </p:sp>
          <p:sp>
            <p:nvSpPr>
              <p:cNvPr id="39" name="TextBox 38">
                <a:extLst>
                  <a:ext uri="{FF2B5EF4-FFF2-40B4-BE49-F238E27FC236}">
                    <a16:creationId xmlns:a16="http://schemas.microsoft.com/office/drawing/2014/main" id="{D67B1C5F-F501-4D57-82C6-FB8BF79355FB}"/>
                  </a:ext>
                  <a:ext uri="{C183D7F6-B498-43B3-948B-1728B52AA6E4}">
                    <adec:decorative xmlns:adec="http://schemas.microsoft.com/office/drawing/2017/decorative" val="1"/>
                  </a:ext>
                </a:extLst>
              </p:cNvPr>
              <p:cNvSpPr txBox="1"/>
              <p:nvPr/>
            </p:nvSpPr>
            <p:spPr>
              <a:xfrm>
                <a:off x="2340880" y="4363561"/>
                <a:ext cx="2031786" cy="584775"/>
              </a:xfrm>
              <a:prstGeom prst="rect">
                <a:avLst/>
              </a:prstGeom>
              <a:noFill/>
            </p:spPr>
            <p:txBody>
              <a:bodyPr wrap="square" rtlCol="0">
                <a:spAutoFit/>
              </a:bodyPr>
              <a:lstStyle/>
              <a:p>
                <a:pPr algn="ctr"/>
                <a:r>
                  <a:rPr lang="en-US" sz="1600"/>
                  <a:t>Elastic Load Balancing</a:t>
                </a:r>
              </a:p>
            </p:txBody>
          </p:sp>
          <p:pic>
            <p:nvPicPr>
              <p:cNvPr id="41" name="Graphic 40">
                <a:extLst>
                  <a:ext uri="{FF2B5EF4-FFF2-40B4-BE49-F238E27FC236}">
                    <a16:creationId xmlns:a16="http://schemas.microsoft.com/office/drawing/2014/main" id="{B0B0799C-101B-46A5-BACD-ABE0D522ECA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3681" y="3613865"/>
                <a:ext cx="711200" cy="711200"/>
              </a:xfrm>
              <a:prstGeom prst="rect">
                <a:avLst/>
              </a:prstGeom>
            </p:spPr>
          </p:pic>
          <p:pic>
            <p:nvPicPr>
              <p:cNvPr id="43" name="Graphic 42">
                <a:extLst>
                  <a:ext uri="{FF2B5EF4-FFF2-40B4-BE49-F238E27FC236}">
                    <a16:creationId xmlns:a16="http://schemas.microsoft.com/office/drawing/2014/main" id="{3D033743-64AC-486D-AF9F-EF221E8D550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519" y="3950912"/>
                <a:ext cx="711200" cy="711200"/>
              </a:xfrm>
              <a:prstGeom prst="rect">
                <a:avLst/>
              </a:prstGeom>
            </p:spPr>
          </p:pic>
          <p:sp>
            <p:nvSpPr>
              <p:cNvPr id="45" name="TextBox 44">
                <a:extLst>
                  <a:ext uri="{FF2B5EF4-FFF2-40B4-BE49-F238E27FC236}">
                    <a16:creationId xmlns:a16="http://schemas.microsoft.com/office/drawing/2014/main" id="{CC3436E7-6DA7-4BF8-B5C3-09D5B1F60009}"/>
                  </a:ext>
                  <a:ext uri="{C183D7F6-B498-43B3-948B-1728B52AA6E4}">
                    <adec:decorative xmlns:adec="http://schemas.microsoft.com/office/drawing/2017/decorative" val="1"/>
                  </a:ext>
                </a:extLst>
              </p:cNvPr>
              <p:cNvSpPr txBox="1"/>
              <p:nvPr/>
            </p:nvSpPr>
            <p:spPr>
              <a:xfrm>
                <a:off x="399744" y="4538086"/>
                <a:ext cx="1072750" cy="338554"/>
              </a:xfrm>
              <a:prstGeom prst="rect">
                <a:avLst/>
              </a:prstGeom>
              <a:noFill/>
            </p:spPr>
            <p:txBody>
              <a:bodyPr wrap="square" rtlCol="0">
                <a:spAutoFit/>
              </a:bodyPr>
              <a:lstStyle/>
              <a:p>
                <a:pPr algn="ctr"/>
                <a:r>
                  <a:rPr lang="en-US" sz="1600">
                    <a:solidFill>
                      <a:srgbClr val="232F3E"/>
                    </a:solidFill>
                  </a:rPr>
                  <a:t>Internet</a:t>
                </a:r>
              </a:p>
            </p:txBody>
          </p:sp>
          <p:pic>
            <p:nvPicPr>
              <p:cNvPr id="47" name="Graphic 46">
                <a:extLst>
                  <a:ext uri="{FF2B5EF4-FFF2-40B4-BE49-F238E27FC236}">
                    <a16:creationId xmlns:a16="http://schemas.microsoft.com/office/drawing/2014/main" id="{8CEE7B8B-BD51-4B81-A0F0-5894A799F24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6359" y="4524606"/>
                <a:ext cx="469900" cy="469900"/>
              </a:xfrm>
              <a:prstGeom prst="rect">
                <a:avLst/>
              </a:prstGeom>
            </p:spPr>
          </p:pic>
          <p:pic>
            <p:nvPicPr>
              <p:cNvPr id="7" name="Graphic 6">
                <a:extLst>
                  <a:ext uri="{FF2B5EF4-FFF2-40B4-BE49-F238E27FC236}">
                    <a16:creationId xmlns:a16="http://schemas.microsoft.com/office/drawing/2014/main" id="{0FA186CB-F69F-4B9D-8DAC-4039FB74612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00162" y="3849312"/>
                <a:ext cx="914400" cy="914400"/>
              </a:xfrm>
              <a:prstGeom prst="rect">
                <a:avLst/>
              </a:prstGeom>
            </p:spPr>
          </p:pic>
          <p:sp>
            <p:nvSpPr>
              <p:cNvPr id="52" name="TextBox 51">
                <a:extLst>
                  <a:ext uri="{FF2B5EF4-FFF2-40B4-BE49-F238E27FC236}">
                    <a16:creationId xmlns:a16="http://schemas.microsoft.com/office/drawing/2014/main" id="{B024AC2F-424B-4E27-86E8-526BB2641991}"/>
                  </a:ext>
                  <a:ext uri="{C183D7F6-B498-43B3-948B-1728B52AA6E4}">
                    <adec:decorative xmlns:adec="http://schemas.microsoft.com/office/drawing/2017/decorative" val="1"/>
                  </a:ext>
                </a:extLst>
              </p:cNvPr>
              <p:cNvSpPr txBox="1"/>
              <p:nvPr/>
            </p:nvSpPr>
            <p:spPr>
              <a:xfrm>
                <a:off x="6816205" y="3815634"/>
                <a:ext cx="2301904" cy="830997"/>
              </a:xfrm>
              <a:prstGeom prst="rect">
                <a:avLst/>
              </a:prstGeom>
              <a:noFill/>
            </p:spPr>
            <p:txBody>
              <a:bodyPr wrap="square" rtlCol="0">
                <a:spAutoFit/>
              </a:bodyPr>
              <a:lstStyle/>
              <a:p>
                <a:pPr algn="ctr"/>
                <a:r>
                  <a:rPr lang="en-US" sz="1600"/>
                  <a:t>AWS Identity and Access Management (IAM)</a:t>
                </a:r>
              </a:p>
            </p:txBody>
          </p:sp>
          <p:pic>
            <p:nvPicPr>
              <p:cNvPr id="53" name="Graphic 52">
                <a:extLst>
                  <a:ext uri="{FF2B5EF4-FFF2-40B4-BE49-F238E27FC236}">
                    <a16:creationId xmlns:a16="http://schemas.microsoft.com/office/drawing/2014/main" id="{10C9B60C-CA38-442E-BD3F-44256DA518D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85497" y="3147818"/>
                <a:ext cx="711200" cy="711200"/>
              </a:xfrm>
              <a:prstGeom prst="rect">
                <a:avLst/>
              </a:prstGeom>
            </p:spPr>
          </p:pic>
          <p:sp>
            <p:nvSpPr>
              <p:cNvPr id="54" name="TextBox 53">
                <a:extLst>
                  <a:ext uri="{FF2B5EF4-FFF2-40B4-BE49-F238E27FC236}">
                    <a16:creationId xmlns:a16="http://schemas.microsoft.com/office/drawing/2014/main" id="{744B6FED-F69F-410E-AFB4-11B79F6FF051}"/>
                  </a:ext>
                  <a:ext uri="{C183D7F6-B498-43B3-948B-1728B52AA6E4}">
                    <adec:decorative xmlns:adec="http://schemas.microsoft.com/office/drawing/2017/decorative" val="1"/>
                  </a:ext>
                </a:extLst>
              </p:cNvPr>
              <p:cNvSpPr txBox="1"/>
              <p:nvPr/>
            </p:nvSpPr>
            <p:spPr>
              <a:xfrm>
                <a:off x="6769150" y="5351107"/>
                <a:ext cx="2301904" cy="584775"/>
              </a:xfrm>
              <a:prstGeom prst="rect">
                <a:avLst/>
              </a:prstGeom>
              <a:noFill/>
            </p:spPr>
            <p:txBody>
              <a:bodyPr wrap="square" rtlCol="0">
                <a:spAutoFit/>
              </a:bodyPr>
              <a:lstStyle/>
              <a:p>
                <a:pPr algn="ctr"/>
                <a:r>
                  <a:rPr lang="en-US" sz="1600"/>
                  <a:t>AWS Key Management Service (AWS KMS)</a:t>
                </a:r>
              </a:p>
            </p:txBody>
          </p:sp>
          <p:pic>
            <p:nvPicPr>
              <p:cNvPr id="55" name="Graphic 54">
                <a:extLst>
                  <a:ext uri="{FF2B5EF4-FFF2-40B4-BE49-F238E27FC236}">
                    <a16:creationId xmlns:a16="http://schemas.microsoft.com/office/drawing/2014/main" id="{09FF8537-6358-4E9A-955E-837B1A75086A}"/>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64502" y="4684645"/>
                <a:ext cx="711200" cy="711200"/>
              </a:xfrm>
              <a:prstGeom prst="rect">
                <a:avLst/>
              </a:prstGeom>
            </p:spPr>
          </p:pic>
          <p:sp>
            <p:nvSpPr>
              <p:cNvPr id="8" name="TextBox 7">
                <a:extLst>
                  <a:ext uri="{FF2B5EF4-FFF2-40B4-BE49-F238E27FC236}">
                    <a16:creationId xmlns:a16="http://schemas.microsoft.com/office/drawing/2014/main" id="{84F791FB-DD10-4DBF-BB07-E4EE904F23BD}"/>
                  </a:ext>
                  <a:ext uri="{C183D7F6-B498-43B3-948B-1728B52AA6E4}">
                    <adec:decorative xmlns:adec="http://schemas.microsoft.com/office/drawing/2017/decorative" val="1"/>
                  </a:ext>
                </a:extLst>
              </p:cNvPr>
              <p:cNvSpPr txBox="1"/>
              <p:nvPr/>
            </p:nvSpPr>
            <p:spPr>
              <a:xfrm>
                <a:off x="10271061" y="4709903"/>
                <a:ext cx="843501"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Banks</a:t>
                </a:r>
              </a:p>
            </p:txBody>
          </p:sp>
          <p:cxnSp>
            <p:nvCxnSpPr>
              <p:cNvPr id="11" name="Straight Arrow Connector 10">
                <a:extLst>
                  <a:ext uri="{FF2B5EF4-FFF2-40B4-BE49-F238E27FC236}">
                    <a16:creationId xmlns:a16="http://schemas.microsoft.com/office/drawing/2014/main" id="{319440AC-A6DD-4091-9A89-0978513BEC56}"/>
                  </a:ext>
                  <a:ext uri="{C183D7F6-B498-43B3-948B-1728B52AA6E4}">
                    <adec:decorative xmlns:adec="http://schemas.microsoft.com/office/drawing/2017/decorative" val="1"/>
                  </a:ext>
                </a:extLst>
              </p:cNvPr>
              <p:cNvCxnSpPr/>
              <p:nvPr/>
            </p:nvCxnSpPr>
            <p:spPr>
              <a:xfrm flipH="1" flipV="1">
                <a:off x="9334009" y="4303972"/>
                <a:ext cx="866153"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8439741-40B0-41A3-B61F-A5ECC322FF62}"/>
                  </a:ext>
                  <a:ext uri="{C183D7F6-B498-43B3-948B-1728B52AA6E4}">
                    <adec:decorative xmlns:adec="http://schemas.microsoft.com/office/drawing/2017/decorative" val="1"/>
                  </a:ext>
                </a:extLst>
              </p:cNvPr>
              <p:cNvSpPr txBox="1"/>
              <p:nvPr/>
            </p:nvSpPr>
            <p:spPr>
              <a:xfrm>
                <a:off x="2603747" y="5720143"/>
                <a:ext cx="1513305" cy="584775"/>
              </a:xfrm>
              <a:prstGeom prst="rect">
                <a:avLst/>
              </a:prstGeom>
              <a:noFill/>
            </p:spPr>
            <p:txBody>
              <a:bodyPr wrap="square" rtlCol="0">
                <a:spAutoFit/>
              </a:bodyPr>
              <a:lstStyle/>
              <a:p>
                <a:pPr algn="ctr"/>
                <a:r>
                  <a:rPr lang="en-US" sz="1600"/>
                  <a:t>Amazon EC2 instances</a:t>
                </a:r>
              </a:p>
            </p:txBody>
          </p:sp>
          <p:pic>
            <p:nvPicPr>
              <p:cNvPr id="57" name="Graphic 56">
                <a:extLst>
                  <a:ext uri="{FF2B5EF4-FFF2-40B4-BE49-F238E27FC236}">
                    <a16:creationId xmlns:a16="http://schemas.microsoft.com/office/drawing/2014/main" id="{AB324D81-A51F-484F-B47B-5ACFDC4B90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53681" y="5015024"/>
                <a:ext cx="711200" cy="711200"/>
              </a:xfrm>
              <a:prstGeom prst="rect">
                <a:avLst/>
              </a:prstGeom>
            </p:spPr>
          </p:pic>
          <p:pic>
            <p:nvPicPr>
              <p:cNvPr id="58" name="Graphic 57">
                <a:extLst>
                  <a:ext uri="{FF2B5EF4-FFF2-40B4-BE49-F238E27FC236}">
                    <a16:creationId xmlns:a16="http://schemas.microsoft.com/office/drawing/2014/main" id="{F81434A3-2E01-49AB-8FA5-B3694717A668}"/>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87977" y="5212713"/>
                <a:ext cx="469900" cy="469900"/>
              </a:xfrm>
              <a:prstGeom prst="rect">
                <a:avLst/>
              </a:prstGeom>
            </p:spPr>
          </p:pic>
          <p:cxnSp>
            <p:nvCxnSpPr>
              <p:cNvPr id="21" name="Straight Arrow Connector 20">
                <a:extLst>
                  <a:ext uri="{FF2B5EF4-FFF2-40B4-BE49-F238E27FC236}">
                    <a16:creationId xmlns:a16="http://schemas.microsoft.com/office/drawing/2014/main" id="{C53DDA5F-A904-4A2D-9586-2A57A6F0B924}"/>
                  </a:ext>
                  <a:ext uri="{C183D7F6-B498-43B3-948B-1728B52AA6E4}">
                    <adec:decorative xmlns:adec="http://schemas.microsoft.com/office/drawing/2017/decorative" val="1"/>
                  </a:ext>
                </a:extLst>
              </p:cNvPr>
              <p:cNvCxnSpPr/>
              <p:nvPr/>
            </p:nvCxnSpPr>
            <p:spPr>
              <a:xfrm>
                <a:off x="1372416" y="4306512"/>
                <a:ext cx="877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F139FEF9-AA3C-44F9-A2B3-FD6332EF88C8}"/>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293963" y="5107898"/>
                <a:ext cx="469900" cy="469900"/>
              </a:xfrm>
              <a:prstGeom prst="rect">
                <a:avLst/>
              </a:prstGeom>
            </p:spPr>
          </p:pic>
          <p:pic>
            <p:nvPicPr>
              <p:cNvPr id="62" name="Graphic 61">
                <a:extLst>
                  <a:ext uri="{FF2B5EF4-FFF2-40B4-BE49-F238E27FC236}">
                    <a16:creationId xmlns:a16="http://schemas.microsoft.com/office/drawing/2014/main" id="{3CF70BDC-BFE5-4873-8318-F227FCF500EC}"/>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20062" y="5135674"/>
                <a:ext cx="469900" cy="469900"/>
              </a:xfrm>
              <a:prstGeom prst="rect">
                <a:avLst/>
              </a:prstGeom>
            </p:spPr>
          </p:pic>
          <p:sp>
            <p:nvSpPr>
              <p:cNvPr id="63" name="TextBox 62">
                <a:extLst>
                  <a:ext uri="{FF2B5EF4-FFF2-40B4-BE49-F238E27FC236}">
                    <a16:creationId xmlns:a16="http://schemas.microsoft.com/office/drawing/2014/main" id="{34DCBBDD-502D-43CE-961B-28D82596D468}"/>
                  </a:ext>
                  <a:ext uri="{C183D7F6-B498-43B3-948B-1728B52AA6E4}">
                    <adec:decorative xmlns:adec="http://schemas.microsoft.com/office/drawing/2017/decorative" val="1"/>
                  </a:ext>
                </a:extLst>
              </p:cNvPr>
              <p:cNvSpPr txBox="1"/>
              <p:nvPr/>
            </p:nvSpPr>
            <p:spPr>
              <a:xfrm>
                <a:off x="5151342" y="5638107"/>
                <a:ext cx="1654620"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Read replicas</a:t>
                </a:r>
              </a:p>
            </p:txBody>
          </p:sp>
          <p:cxnSp>
            <p:nvCxnSpPr>
              <p:cNvPr id="65" name="Straight Arrow Connector 64">
                <a:extLst>
                  <a:ext uri="{FF2B5EF4-FFF2-40B4-BE49-F238E27FC236}">
                    <a16:creationId xmlns:a16="http://schemas.microsoft.com/office/drawing/2014/main" id="{76A5EA5E-503F-444B-827D-452EC3F4D1AD}"/>
                  </a:ext>
                  <a:ext uri="{C183D7F6-B498-43B3-948B-1728B52AA6E4}">
                    <adec:decorative xmlns:adec="http://schemas.microsoft.com/office/drawing/2017/decorative" val="1"/>
                  </a:ext>
                </a:extLst>
              </p:cNvPr>
              <p:cNvCxnSpPr>
                <a:cxnSpLocks/>
              </p:cNvCxnSpPr>
              <p:nvPr/>
            </p:nvCxnSpPr>
            <p:spPr>
              <a:xfrm>
                <a:off x="5577881" y="4363561"/>
                <a:ext cx="0" cy="676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D62A820-C434-48BE-BEB9-2C68D76EDCB3}"/>
                  </a:ext>
                  <a:ext uri="{C183D7F6-B498-43B3-948B-1728B52AA6E4}">
                    <adec:decorative xmlns:adec="http://schemas.microsoft.com/office/drawing/2017/decorative" val="1"/>
                  </a:ext>
                </a:extLst>
              </p:cNvPr>
              <p:cNvCxnSpPr>
                <a:cxnSpLocks/>
              </p:cNvCxnSpPr>
              <p:nvPr/>
            </p:nvCxnSpPr>
            <p:spPr>
              <a:xfrm>
                <a:off x="6179989" y="4363561"/>
                <a:ext cx="0" cy="676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B69ED02-7900-410D-A1B9-6C830EBEDD24}"/>
                  </a:ext>
                  <a:ext uri="{C183D7F6-B498-43B3-948B-1728B52AA6E4}">
                    <adec:decorative xmlns:adec="http://schemas.microsoft.com/office/drawing/2017/decorative" val="1"/>
                  </a:ext>
                </a:extLst>
              </p:cNvPr>
              <p:cNvSpPr/>
              <p:nvPr/>
            </p:nvSpPr>
            <p:spPr>
              <a:xfrm>
                <a:off x="2330930" y="2921000"/>
                <a:ext cx="6876570" cy="3368949"/>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chemeClr val="tx1"/>
                    </a:solidFill>
                  </a:rPr>
                  <a:t>AWS Cloud</a:t>
                </a:r>
              </a:p>
            </p:txBody>
          </p:sp>
          <p:cxnSp>
            <p:nvCxnSpPr>
              <p:cNvPr id="12" name="Straight Arrow Connector 11">
                <a:extLst>
                  <a:ext uri="{FF2B5EF4-FFF2-40B4-BE49-F238E27FC236}">
                    <a16:creationId xmlns:a16="http://schemas.microsoft.com/office/drawing/2014/main" id="{FA619386-51BA-4523-AB00-68EEFC506661}"/>
                  </a:ext>
                  <a:ext uri="{C183D7F6-B498-43B3-948B-1728B52AA6E4}">
                    <adec:decorative xmlns:adec="http://schemas.microsoft.com/office/drawing/2017/decorative" val="1"/>
                  </a:ext>
                </a:extLst>
              </p:cNvPr>
              <p:cNvCxnSpPr>
                <a:stCxn id="41" idx="2"/>
                <a:endCxn id="57" idx="0"/>
              </p:cNvCxnSpPr>
              <p:nvPr/>
            </p:nvCxnSpPr>
            <p:spPr>
              <a:xfrm>
                <a:off x="3409281" y="4325065"/>
                <a:ext cx="0" cy="689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3F9FA4-AFD7-4D14-89B6-DE73BDD2D524}"/>
                  </a:ext>
                  <a:ext uri="{C183D7F6-B498-43B3-948B-1728B52AA6E4}">
                    <adec:decorative xmlns:adec="http://schemas.microsoft.com/office/drawing/2017/decorative" val="1"/>
                  </a:ext>
                </a:extLst>
              </p:cNvPr>
              <p:cNvSpPr txBox="1"/>
              <p:nvPr/>
            </p:nvSpPr>
            <p:spPr>
              <a:xfrm>
                <a:off x="4186421" y="5060179"/>
                <a:ext cx="1035861"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AWS SDK</a:t>
                </a:r>
              </a:p>
            </p:txBody>
          </p:sp>
          <p:pic>
            <p:nvPicPr>
              <p:cNvPr id="37" name="Graphic 11">
                <a:extLst>
                  <a:ext uri="{FF2B5EF4-FFF2-40B4-BE49-F238E27FC236}">
                    <a16:creationId xmlns:a16="http://schemas.microsoft.com/office/drawing/2014/main" id="{CE52C9D7-11B0-9E41-AB16-2C9849C3ECBE}"/>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49747" y="2926810"/>
                <a:ext cx="330200" cy="330200"/>
              </a:xfrm>
              <a:prstGeom prst="rect">
                <a:avLst/>
              </a:prstGeom>
            </p:spPr>
          </p:pic>
        </p:grpSp>
        <p:cxnSp>
          <p:nvCxnSpPr>
            <p:cNvPr id="15" name="Elbow Connector 14">
              <a:extLst>
                <a:ext uri="{FF2B5EF4-FFF2-40B4-BE49-F238E27FC236}">
                  <a16:creationId xmlns:a16="http://schemas.microsoft.com/office/drawing/2014/main" id="{F5114EB3-3408-A6B4-551C-D745B9872C54}"/>
                </a:ext>
              </a:extLst>
            </p:cNvPr>
            <p:cNvCxnSpPr>
              <a:stCxn id="47" idx="0"/>
              <a:endCxn id="18" idx="1"/>
            </p:cNvCxnSpPr>
            <p:nvPr/>
          </p:nvCxnSpPr>
          <p:spPr>
            <a:xfrm rot="5400000" flipH="1" flipV="1">
              <a:off x="5186984" y="3908964"/>
              <a:ext cx="478814" cy="7524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5C4D0F9D-D2E8-1488-39CF-8FAC244462CF}"/>
                </a:ext>
              </a:extLst>
            </p:cNvPr>
            <p:cNvCxnSpPr>
              <a:endCxn id="47" idx="1"/>
            </p:cNvCxnSpPr>
            <p:nvPr/>
          </p:nvCxnSpPr>
          <p:spPr>
            <a:xfrm flipV="1">
              <a:off x="4103728" y="4759556"/>
              <a:ext cx="711478" cy="2806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B7B94BD4-860B-2B9A-9530-429A62C5EA36}"/>
                </a:ext>
              </a:extLst>
            </p:cNvPr>
            <p:cNvCxnSpPr>
              <a:stCxn id="53" idx="1"/>
              <a:endCxn id="18" idx="3"/>
            </p:cNvCxnSpPr>
            <p:nvPr/>
          </p:nvCxnSpPr>
          <p:spPr>
            <a:xfrm rot="10800000" flipV="1">
              <a:off x="6729568" y="3503418"/>
              <a:ext cx="1194776" cy="5423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821DAA5A-D496-671D-7222-605EC6950DF5}"/>
                </a:ext>
              </a:extLst>
            </p:cNvPr>
            <p:cNvCxnSpPr>
              <a:cxnSpLocks/>
              <a:stCxn id="55" idx="1"/>
            </p:cNvCxnSpPr>
            <p:nvPr/>
          </p:nvCxnSpPr>
          <p:spPr>
            <a:xfrm rot="10800000">
              <a:off x="6729567" y="4303973"/>
              <a:ext cx="1173782" cy="7362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2849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subTitle" idx="1"/>
          </p:nvPr>
        </p:nvSpPr>
        <p:spPr/>
        <p:txBody>
          <a:bodyPr/>
          <a:lstStyle/>
          <a:p>
            <a:r>
              <a:rPr lang="en-US"/>
              <a:t>Module 8: Databases</a:t>
            </a:r>
          </a:p>
          <a:p>
            <a:endParaRPr lang="en-US"/>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normAutofit/>
          </a:bodyPr>
          <a:lstStyle/>
          <a:p>
            <a:r>
              <a:rPr lang="en-US"/>
              <a:t>Module wrap-up</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59</a:t>
            </a:fld>
            <a:endParaRPr lang="en-US"/>
          </a:p>
        </p:txBody>
      </p:sp>
      <p:sp>
        <p:nvSpPr>
          <p:cNvPr id="2" name="Title 1"/>
          <p:cNvSpPr>
            <a:spLocks noGrp="1"/>
          </p:cNvSpPr>
          <p:nvPr>
            <p:ph type="title"/>
          </p:nvPr>
        </p:nvSpPr>
        <p:spPr/>
        <p:txBody>
          <a:bodyPr/>
          <a:lstStyle/>
          <a:p>
            <a:r>
              <a:rPr lang="en-US"/>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p:txBody>
          <a:bodyPr/>
          <a:lstStyle/>
          <a:p>
            <a:pPr marL="0" indent="0">
              <a:buNone/>
            </a:pPr>
            <a:r>
              <a:rPr lang="en-US" sz="2400"/>
              <a:t>In summary, in this module, you learned how to:</a:t>
            </a:r>
          </a:p>
          <a:p>
            <a:pPr marL="561975" lvl="1" indent="-342900" defTabSz="342900">
              <a:lnSpc>
                <a:spcPct val="150000"/>
              </a:lnSpc>
              <a:spcBef>
                <a:spcPts val="0"/>
              </a:spcBef>
              <a:spcAft>
                <a:spcPts val="600"/>
              </a:spcAft>
              <a:buClr>
                <a:schemeClr val="accent1"/>
              </a:buClr>
              <a:tabLst>
                <a:tab pos="8461375" algn="r"/>
              </a:tabLst>
            </a:pPr>
            <a:r>
              <a:rPr lang="en-US" sz="2200"/>
              <a:t>Explain Amazon Relational Database Service (Amazon RDS)</a:t>
            </a:r>
          </a:p>
          <a:p>
            <a:pPr marL="561975" lvl="1" indent="-342900" defTabSz="342900">
              <a:lnSpc>
                <a:spcPct val="150000"/>
              </a:lnSpc>
              <a:spcBef>
                <a:spcPts val="0"/>
              </a:spcBef>
              <a:spcAft>
                <a:spcPts val="600"/>
              </a:spcAft>
              <a:buClr>
                <a:schemeClr val="accent1"/>
              </a:buClr>
              <a:tabLst>
                <a:tab pos="8461375" algn="r"/>
              </a:tabLst>
            </a:pPr>
            <a:r>
              <a:rPr lang="en-US" sz="2200"/>
              <a:t>Identify the functionality in Amazon RDS</a:t>
            </a:r>
          </a:p>
          <a:p>
            <a:pPr marL="561975" lvl="1" indent="-342900" defTabSz="342900">
              <a:lnSpc>
                <a:spcPct val="150000"/>
              </a:lnSpc>
              <a:spcBef>
                <a:spcPts val="0"/>
              </a:spcBef>
              <a:spcAft>
                <a:spcPts val="600"/>
              </a:spcAft>
              <a:buClr>
                <a:schemeClr val="accent1"/>
              </a:buClr>
              <a:tabLst>
                <a:tab pos="8461375" algn="r"/>
              </a:tabLst>
            </a:pPr>
            <a:r>
              <a:rPr lang="en-US" sz="2200"/>
              <a:t>Explain Amazon DynamoDB</a:t>
            </a:r>
          </a:p>
          <a:p>
            <a:pPr marL="561975" lvl="1" indent="-342900" defTabSz="342900">
              <a:lnSpc>
                <a:spcPct val="150000"/>
              </a:lnSpc>
              <a:spcBef>
                <a:spcPts val="0"/>
              </a:spcBef>
              <a:spcAft>
                <a:spcPts val="600"/>
              </a:spcAft>
              <a:buClr>
                <a:schemeClr val="accent1"/>
              </a:buClr>
              <a:tabLst>
                <a:tab pos="8461375" algn="r"/>
              </a:tabLst>
            </a:pPr>
            <a:r>
              <a:rPr lang="en-US" sz="2200"/>
              <a:t>Identify the functionality in Amazon DynamoDB</a:t>
            </a:r>
          </a:p>
          <a:p>
            <a:pPr marL="561975" lvl="1" indent="-342900" defTabSz="342900">
              <a:lnSpc>
                <a:spcPct val="150000"/>
              </a:lnSpc>
              <a:spcBef>
                <a:spcPts val="0"/>
              </a:spcBef>
              <a:spcAft>
                <a:spcPts val="600"/>
              </a:spcAft>
              <a:buClr>
                <a:schemeClr val="accent1"/>
              </a:buClr>
              <a:tabLst>
                <a:tab pos="8461375" algn="r"/>
              </a:tabLst>
            </a:pPr>
            <a:r>
              <a:rPr lang="en-US" sz="2200"/>
              <a:t>Explain Amazon Redshift</a:t>
            </a:r>
          </a:p>
          <a:p>
            <a:pPr marL="561975" lvl="1" indent="-342900" defTabSz="342900">
              <a:lnSpc>
                <a:spcPct val="150000"/>
              </a:lnSpc>
              <a:spcBef>
                <a:spcPts val="0"/>
              </a:spcBef>
              <a:spcAft>
                <a:spcPts val="600"/>
              </a:spcAft>
              <a:buClr>
                <a:schemeClr val="accent1"/>
              </a:buClr>
              <a:tabLst>
                <a:tab pos="8461375" algn="r"/>
              </a:tabLst>
            </a:pPr>
            <a:r>
              <a:rPr lang="en-US" sz="2200"/>
              <a:t>Explain Amazon Aurora</a:t>
            </a:r>
          </a:p>
          <a:p>
            <a:pPr marL="561975" lvl="1" indent="-342900" defTabSz="342900">
              <a:lnSpc>
                <a:spcPct val="150000"/>
              </a:lnSpc>
              <a:spcBef>
                <a:spcPts val="0"/>
              </a:spcBef>
              <a:spcAft>
                <a:spcPts val="600"/>
              </a:spcAft>
              <a:buClr>
                <a:schemeClr val="accent1"/>
              </a:buClr>
              <a:tabLst>
                <a:tab pos="8461375" algn="r"/>
              </a:tabLst>
            </a:pPr>
            <a:r>
              <a:rPr lang="en-US" sz="2200"/>
              <a:t>Perform tasks in an RDS database, such as launching, configuring, and interacting</a:t>
            </a: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39F248-E495-42D7-8B3A-55B00023C056}"/>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a:t>
            </a:fld>
            <a:endParaRPr lang="en-US"/>
          </a:p>
        </p:txBody>
      </p:sp>
      <p:sp>
        <p:nvSpPr>
          <p:cNvPr id="2" name="Title 1"/>
          <p:cNvSpPr>
            <a:spLocks noGrp="1"/>
          </p:cNvSpPr>
          <p:nvPr>
            <p:ph type="title"/>
          </p:nvPr>
        </p:nvSpPr>
        <p:spPr/>
        <p:txBody>
          <a:bodyPr>
            <a:noAutofit/>
          </a:bodyPr>
          <a:lstStyle/>
          <a:p>
            <a:r>
              <a:rPr lang="en-US"/>
              <a:t>Unmanaged versus managed services</a:t>
            </a:r>
          </a:p>
        </p:txBody>
      </p:sp>
      <p:sp>
        <p:nvSpPr>
          <p:cNvPr id="3" name="Content Placeholder 2"/>
          <p:cNvSpPr>
            <a:spLocks noGrp="1"/>
          </p:cNvSpPr>
          <p:nvPr>
            <p:ph sz="quarter" idx="21"/>
          </p:nvPr>
        </p:nvSpPr>
        <p:spPr>
          <a:xfrm>
            <a:off x="1837944" y="1536192"/>
            <a:ext cx="2441448" cy="612648"/>
          </a:xfrm>
        </p:spPr>
        <p:txBody>
          <a:bodyPr/>
          <a:lstStyle/>
          <a:p>
            <a:pPr marL="0" indent="0" algn="ctr">
              <a:buNone/>
            </a:pPr>
            <a:r>
              <a:rPr lang="en-US">
                <a:solidFill>
                  <a:srgbClr val="504BAB"/>
                </a:solidFill>
              </a:rPr>
              <a:t>Unmanaged</a:t>
            </a:r>
            <a:r>
              <a:rPr lang="en-US">
                <a:solidFill>
                  <a:srgbClr val="0070C0"/>
                </a:solidFill>
              </a:rPr>
              <a:t>:</a:t>
            </a:r>
          </a:p>
        </p:txBody>
      </p:sp>
      <p:sp>
        <p:nvSpPr>
          <p:cNvPr id="9" name="Content Placeholder 2"/>
          <p:cNvSpPr txBox="1">
            <a:spLocks/>
          </p:cNvSpPr>
          <p:nvPr/>
        </p:nvSpPr>
        <p:spPr>
          <a:xfrm>
            <a:off x="785234" y="2146045"/>
            <a:ext cx="4548131" cy="138722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i="1">
                <a:latin typeface="Amazon Ember" panose="020B0603020204020204" pitchFamily="34" charset="0"/>
                <a:ea typeface="Amazon Ember" panose="020B0603020204020204" pitchFamily="34" charset="0"/>
                <a:cs typeface="Amazon Ember" panose="020B0603020204020204" pitchFamily="34" charset="0"/>
              </a:rPr>
              <a:t>Scaling, fault tolerance, and availability are managed by you.</a:t>
            </a:r>
          </a:p>
        </p:txBody>
      </p:sp>
      <p:pic>
        <p:nvPicPr>
          <p:cNvPr id="4" name="Picture 3" descr="Tools."/>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82307" y="3899529"/>
            <a:ext cx="2150198" cy="2046048"/>
          </a:xfrm>
          <a:prstGeom prst="rect">
            <a:avLst/>
          </a:prstGeom>
          <a:effectLst>
            <a:outerShdw blurRad="50800" dist="38100" dir="2700000" algn="tl" rotWithShape="0">
              <a:prstClr val="black">
                <a:alpha val="40000"/>
              </a:prstClr>
            </a:outerShdw>
          </a:effectLst>
        </p:spPr>
      </p:pic>
      <p:sp>
        <p:nvSpPr>
          <p:cNvPr id="6" name="Content Placeholder 2"/>
          <p:cNvSpPr txBox="1">
            <a:spLocks/>
          </p:cNvSpPr>
          <p:nvPr/>
        </p:nvSpPr>
        <p:spPr>
          <a:xfrm>
            <a:off x="7621800" y="1529594"/>
            <a:ext cx="2448985" cy="588460"/>
          </a:xfrm>
          <a:prstGeom prst="rect">
            <a:avLst/>
          </a:prstGeom>
        </p:spPr>
        <p:txBody>
          <a:bodyPr vert="horz" lIns="91440" tIns="45720" rIns="91440" bIns="45720" rtlCol="0">
            <a:normAutofit/>
          </a:bodyPr>
          <a:lstStyle>
            <a:lvl1pPr indent="0" algn="ctr">
              <a:lnSpc>
                <a:spcPct val="90000"/>
              </a:lnSpc>
              <a:spcBef>
                <a:spcPts val="1000"/>
              </a:spcBef>
              <a:buFontTx/>
              <a:buNone/>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6"/>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6"/>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6"/>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6"/>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b="1">
                <a:solidFill>
                  <a:srgbClr val="504BAB"/>
                </a:solidFill>
              </a:rPr>
              <a:t>Managed</a:t>
            </a:r>
            <a:r>
              <a:rPr lang="en-US" b="1">
                <a:solidFill>
                  <a:srgbClr val="0070C0"/>
                </a:solidFill>
              </a:rPr>
              <a:t>:</a:t>
            </a:r>
          </a:p>
        </p:txBody>
      </p:sp>
      <p:sp>
        <p:nvSpPr>
          <p:cNvPr id="8" name="Content Placeholder 2"/>
          <p:cNvSpPr txBox="1">
            <a:spLocks/>
          </p:cNvSpPr>
          <p:nvPr/>
        </p:nvSpPr>
        <p:spPr>
          <a:xfrm>
            <a:off x="6572228" y="2146045"/>
            <a:ext cx="4548131" cy="1387221"/>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667" b="1" i="1">
                <a:latin typeface="Amazon Ember" panose="020B0603020204020204" pitchFamily="34" charset="0"/>
                <a:ea typeface="Amazon Ember" panose="020B0603020204020204" pitchFamily="34" charset="0"/>
                <a:cs typeface="Amazon Ember" panose="020B0603020204020204" pitchFamily="34" charset="0"/>
              </a:defRPr>
            </a:lvl1pPr>
            <a:lvl2pPr marL="344488" indent="-341313" defTabSz="457200">
              <a:spcBef>
                <a:spcPct val="20000"/>
              </a:spcBef>
              <a:buClr>
                <a:schemeClr val="accent1"/>
              </a:buClr>
              <a:buSzPct val="125000"/>
              <a:buFontTx/>
              <a:buBlip>
                <a:blip r:embed="rId4"/>
              </a:buBlip>
              <a:defRPr sz="2200" b="0" i="0">
                <a:latin typeface="Arial"/>
                <a:cs typeface="Arial"/>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gn="ctr"/>
            <a:r>
              <a:rPr lang="en-US" b="0"/>
              <a:t>Scaling, fault tolerance, and availability are typically built into the service.</a:t>
            </a:r>
          </a:p>
        </p:txBody>
      </p:sp>
      <p:pic>
        <p:nvPicPr>
          <p:cNvPr id="1028" name="Picture 4" descr="Key."/>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89429" y="4236128"/>
            <a:ext cx="2913730" cy="14507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01183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1AD3C0-4260-31B4-F59B-7AAF47917B14}"/>
              </a:ext>
            </a:extLst>
          </p:cNvPr>
          <p:cNvSpPr>
            <a:spLocks noGrp="1"/>
          </p:cNvSpPr>
          <p:nvPr>
            <p:ph type="sldNum" sz="quarter" idx="20"/>
          </p:nvPr>
        </p:nvSpPr>
        <p:spPr/>
        <p:txBody>
          <a:bodyPr/>
          <a:lstStyle/>
          <a:p>
            <a:fld id="{930176A1-BCF0-4712-97A6-6B495F55390B}" type="slidenum">
              <a:rPr lang="en-US" smtClean="0"/>
              <a:pPr/>
              <a:t>60</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normAutofit/>
          </a:bodyPr>
          <a:lstStyle/>
          <a:p>
            <a:r>
              <a:rPr lang="en-US">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61</a:t>
            </a:fld>
            <a:endParaRPr lang="en-US"/>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pPr lvl="0"/>
            <a:r>
              <a:rPr lang="en-US"/>
              <a:t>Which of the following is a fully-managed NoSQL database service?</a:t>
            </a:r>
            <a:endParaRPr lang="en-US" sz="1800"/>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Amazon Relational Database Service (Amazon RDS)</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Amazon DynamoDB</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Amazon Aurora</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4769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Amazon Redshift</a:t>
            </a:r>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62</a:t>
            </a:fld>
            <a:endParaRPr lang="en-US"/>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pPr lvl="0"/>
            <a:r>
              <a:rPr lang="en-US"/>
              <a:t>Which of the following is a fully-managed NoSQL database service?</a:t>
            </a:r>
            <a:endParaRPr lang="en-US" sz="1800"/>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a:t>The keywords in the question are “NoSQL database service”.</a:t>
            </a:r>
          </a:p>
          <a:p>
            <a:endParaRPr lang="en-US"/>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a:t>The correct answer is B.</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63</a:t>
            </a:fld>
            <a:endParaRPr lang="en-US"/>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sz="quarter" idx="21"/>
          </p:nvPr>
        </p:nvSpPr>
        <p:spPr/>
        <p:txBody>
          <a:bodyPr/>
          <a:lstStyle/>
          <a:p>
            <a:r>
              <a:rPr lang="en-US"/>
              <a:t>AWS Database page: </a:t>
            </a:r>
            <a:r>
              <a:rPr lang="en-US">
                <a:hlinkClick r:id="rId4"/>
              </a:rPr>
              <a:t>https://aws.amazon.com/products/databases/</a:t>
            </a:r>
            <a:endParaRPr lang="en-US"/>
          </a:p>
          <a:p>
            <a:r>
              <a:rPr lang="en-US"/>
              <a:t>Amazon RDS page: </a:t>
            </a:r>
            <a:r>
              <a:rPr lang="en-US">
                <a:hlinkClick r:id="rId5"/>
              </a:rPr>
              <a:t>https://aws.amazon.com/rds/</a:t>
            </a:r>
            <a:endParaRPr lang="en-US"/>
          </a:p>
          <a:p>
            <a:r>
              <a:rPr lang="en-US"/>
              <a:t>Overview of Amazon database services: </a:t>
            </a:r>
            <a:r>
              <a:rPr lang="en-US">
                <a:hlinkClick r:id="rId6"/>
              </a:rPr>
              <a:t>https://docs.aws.amazon.com/whitepapers/latest/aws-overview/database.html</a:t>
            </a:r>
            <a:endParaRPr lang="en-US"/>
          </a:p>
          <a:p>
            <a:r>
              <a:rPr lang="en-US"/>
              <a:t>Getting started with AWS databases: </a:t>
            </a:r>
            <a:r>
              <a:rPr lang="en-US">
                <a:hlinkClick r:id="rId7"/>
              </a:rPr>
              <a:t>https://aws.amazon.com/products/databases/learn/</a:t>
            </a:r>
            <a:endParaRPr lang="en-US"/>
          </a:p>
        </p:txBody>
      </p:sp>
    </p:spTree>
    <p:custDataLst>
      <p:tags r:id="rId1"/>
    </p:custDataLst>
    <p:extLst>
      <p:ext uri="{BB962C8B-B14F-4D97-AF65-F5344CB8AC3E}">
        <p14:creationId xmlns:p14="http://schemas.microsoft.com/office/powerpoint/2010/main" val="128354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64</a:t>
            </a:fld>
            <a:endParaRPr lang="en-US"/>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727637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702068-AC03-4FD3-8530-1CF1B9BD808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7</a:t>
            </a:fld>
            <a:endParaRPr lang="en-US"/>
          </a:p>
        </p:txBody>
      </p:sp>
      <p:sp>
        <p:nvSpPr>
          <p:cNvPr id="2" name="Title 1"/>
          <p:cNvSpPr>
            <a:spLocks noGrp="1"/>
          </p:cNvSpPr>
          <p:nvPr>
            <p:ph type="title"/>
          </p:nvPr>
        </p:nvSpPr>
        <p:spPr/>
        <p:txBody>
          <a:bodyPr/>
          <a:lstStyle/>
          <a:p>
            <a:r>
              <a:rPr lang="en-US"/>
              <a:t>Challenges of relational databases</a:t>
            </a:r>
          </a:p>
        </p:txBody>
      </p:sp>
      <p:sp>
        <p:nvSpPr>
          <p:cNvPr id="5" name="Content Placeholder 2"/>
          <p:cNvSpPr>
            <a:spLocks noGrp="1"/>
          </p:cNvSpPr>
          <p:nvPr>
            <p:ph sz="quarter" idx="21"/>
          </p:nvPr>
        </p:nvSpPr>
        <p:spPr/>
        <p:txBody>
          <a:bodyPr>
            <a:normAutofit/>
          </a:bodyPr>
          <a:lstStyle/>
          <a:p>
            <a:pPr marL="457200" indent="-457200" algn="just">
              <a:spcAft>
                <a:spcPts val="800"/>
              </a:spcAft>
            </a:pPr>
            <a:r>
              <a:rPr lang="en-US"/>
              <a:t>Server maintenance and energy footprint</a:t>
            </a:r>
          </a:p>
          <a:p>
            <a:pPr marL="457200" indent="-457200" algn="just">
              <a:spcAft>
                <a:spcPts val="800"/>
              </a:spcAft>
            </a:pPr>
            <a:r>
              <a:rPr lang="en-US"/>
              <a:t>Software installation and patches</a:t>
            </a:r>
          </a:p>
          <a:p>
            <a:pPr marL="457200" indent="-457200" algn="just">
              <a:spcAft>
                <a:spcPts val="800"/>
              </a:spcAft>
            </a:pPr>
            <a:r>
              <a:rPr lang="en-US"/>
              <a:t>Database backups and high availability</a:t>
            </a:r>
          </a:p>
          <a:p>
            <a:pPr marL="457200" indent="-457200" algn="just">
              <a:spcAft>
                <a:spcPts val="800"/>
              </a:spcAft>
            </a:pPr>
            <a:r>
              <a:rPr lang="en-US"/>
              <a:t>Limits on scalability</a:t>
            </a:r>
          </a:p>
          <a:p>
            <a:pPr marL="457200" indent="-457200" algn="just">
              <a:spcAft>
                <a:spcPts val="800"/>
              </a:spcAft>
            </a:pPr>
            <a:r>
              <a:rPr lang="en-US"/>
              <a:t>Data security</a:t>
            </a:r>
          </a:p>
          <a:p>
            <a:pPr marL="457200" indent="-457200" algn="just">
              <a:spcAft>
                <a:spcPts val="800"/>
              </a:spcAft>
            </a:pPr>
            <a:r>
              <a:rPr lang="en-US"/>
              <a:t>Operating system (OS) installation and patches</a:t>
            </a:r>
          </a:p>
        </p:txBody>
      </p:sp>
      <p:pic>
        <p:nvPicPr>
          <p:cNvPr id="4" name="Picture 3">
            <a:extLst>
              <a:ext uri="{FF2B5EF4-FFF2-40B4-BE49-F238E27FC236}">
                <a16:creationId xmlns:a16="http://schemas.microsoft.com/office/drawing/2014/main" id="{6576A894-084C-EA4D-A699-473C9F15D4B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39024" y="1440305"/>
            <a:ext cx="3276600" cy="1778000"/>
          </a:xfrm>
          <a:prstGeom prst="rect">
            <a:avLst/>
          </a:prstGeom>
        </p:spPr>
      </p:pic>
    </p:spTree>
    <p:custDataLst>
      <p:tags r:id="rId1"/>
    </p:custDataLst>
    <p:extLst>
      <p:ext uri="{BB962C8B-B14F-4D97-AF65-F5344CB8AC3E}">
        <p14:creationId xmlns:p14="http://schemas.microsoft.com/office/powerpoint/2010/main" val="227755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0D802A1-BC26-458B-9E4D-703CEA64119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8</a:t>
            </a:fld>
            <a:endParaRPr lang="en-US"/>
          </a:p>
        </p:txBody>
      </p:sp>
      <p:sp>
        <p:nvSpPr>
          <p:cNvPr id="3" name="Title 2"/>
          <p:cNvSpPr>
            <a:spLocks noGrp="1"/>
          </p:cNvSpPr>
          <p:nvPr>
            <p:ph type="title"/>
          </p:nvPr>
        </p:nvSpPr>
        <p:spPr/>
        <p:txBody>
          <a:bodyPr/>
          <a:lstStyle/>
          <a:p>
            <a:r>
              <a:rPr lang="en-US"/>
              <a:t>Amazon RDS</a:t>
            </a:r>
          </a:p>
        </p:txBody>
      </p:sp>
      <p:sp>
        <p:nvSpPr>
          <p:cNvPr id="5" name="TextBox 4">
            <a:extLst>
              <a:ext uri="{FF2B5EF4-FFF2-40B4-BE49-F238E27FC236}">
                <a16:creationId xmlns:a16="http://schemas.microsoft.com/office/drawing/2014/main" id="{E250ADD3-3AB9-6E4C-ABB7-F8302941F0E3}"/>
              </a:ext>
            </a:extLst>
          </p:cNvPr>
          <p:cNvSpPr txBox="1"/>
          <p:nvPr/>
        </p:nvSpPr>
        <p:spPr>
          <a:xfrm>
            <a:off x="663263" y="1599324"/>
            <a:ext cx="11297089" cy="954107"/>
          </a:xfrm>
          <a:prstGeom prst="rect">
            <a:avLst/>
          </a:prstGeom>
          <a:noFill/>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Managed service that sets up and operates a relational database in the cloud.</a:t>
            </a:r>
          </a:p>
        </p:txBody>
      </p:sp>
      <p:grpSp>
        <p:nvGrpSpPr>
          <p:cNvPr id="26" name="Group 25" descr="A diagram of users pointing to application servers, pointing to Amazon RDS.">
            <a:extLst>
              <a:ext uri="{FF2B5EF4-FFF2-40B4-BE49-F238E27FC236}">
                <a16:creationId xmlns:a16="http://schemas.microsoft.com/office/drawing/2014/main" id="{BC703AC7-353D-494E-9864-D322C37FFA42}"/>
              </a:ext>
              <a:ext uri="{C183D7F6-B498-43B3-948B-1728B52AA6E4}">
                <adec:decorative xmlns:adec="http://schemas.microsoft.com/office/drawing/2017/decorative" val="0"/>
              </a:ext>
            </a:extLst>
          </p:cNvPr>
          <p:cNvGrpSpPr/>
          <p:nvPr/>
        </p:nvGrpSpPr>
        <p:grpSpPr>
          <a:xfrm>
            <a:off x="1559281" y="3197241"/>
            <a:ext cx="8538199" cy="1634111"/>
            <a:chOff x="1559281" y="3197241"/>
            <a:chExt cx="8538199" cy="1634111"/>
          </a:xfrm>
        </p:grpSpPr>
        <p:grpSp>
          <p:nvGrpSpPr>
            <p:cNvPr id="25" name="Group 24">
              <a:extLst>
                <a:ext uri="{FF2B5EF4-FFF2-40B4-BE49-F238E27FC236}">
                  <a16:creationId xmlns:a16="http://schemas.microsoft.com/office/drawing/2014/main" id="{361FA67E-1FA0-450B-979A-6EC309A64BF1}"/>
                </a:ext>
                <a:ext uri="{C183D7F6-B498-43B3-948B-1728B52AA6E4}">
                  <adec:decorative xmlns:adec="http://schemas.microsoft.com/office/drawing/2017/decorative" val="1"/>
                </a:ext>
              </a:extLst>
            </p:cNvPr>
            <p:cNvGrpSpPr/>
            <p:nvPr/>
          </p:nvGrpSpPr>
          <p:grpSpPr>
            <a:xfrm>
              <a:off x="1559281" y="3545117"/>
              <a:ext cx="1072750" cy="910523"/>
              <a:chOff x="1559281" y="3545117"/>
              <a:chExt cx="1072750" cy="910523"/>
            </a:xfrm>
          </p:grpSpPr>
          <p:pic>
            <p:nvPicPr>
              <p:cNvPr id="9" name="Graphic 8">
                <a:extLst>
                  <a:ext uri="{FF2B5EF4-FFF2-40B4-BE49-F238E27FC236}">
                    <a16:creationId xmlns:a16="http://schemas.microsoft.com/office/drawing/2014/main" id="{A949E4D3-A8F9-4417-9F71-F7DFB2DF1FC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853863" y="3545117"/>
                <a:ext cx="483586" cy="469900"/>
              </a:xfrm>
              <a:prstGeom prst="rect">
                <a:avLst/>
              </a:prstGeom>
            </p:spPr>
          </p:pic>
          <p:sp>
            <p:nvSpPr>
              <p:cNvPr id="10" name="TextBox 9">
                <a:extLst>
                  <a:ext uri="{FF2B5EF4-FFF2-40B4-BE49-F238E27FC236}">
                    <a16:creationId xmlns:a16="http://schemas.microsoft.com/office/drawing/2014/main" id="{FFCCAACB-2653-409C-8E44-3C33923A720C}"/>
                  </a:ext>
                  <a:ext uri="{C183D7F6-B498-43B3-948B-1728B52AA6E4}">
                    <adec:decorative xmlns:adec="http://schemas.microsoft.com/office/drawing/2017/decorative" val="1"/>
                  </a:ext>
                </a:extLst>
              </p:cNvPr>
              <p:cNvSpPr txBox="1"/>
              <p:nvPr/>
            </p:nvSpPr>
            <p:spPr>
              <a:xfrm>
                <a:off x="1559281" y="4117086"/>
                <a:ext cx="1072750" cy="338554"/>
              </a:xfrm>
              <a:prstGeom prst="rect">
                <a:avLst/>
              </a:prstGeom>
              <a:noFill/>
            </p:spPr>
            <p:txBody>
              <a:bodyPr wrap="square" rtlCol="0">
                <a:spAutoFit/>
              </a:bodyPr>
              <a:lstStyle/>
              <a:p>
                <a:pPr algn="ctr"/>
                <a:r>
                  <a:rPr lang="en-US" sz="1600">
                    <a:solidFill>
                      <a:srgbClr val="232F3E"/>
                    </a:solidFill>
                    <a:latin typeface="+mj-lt"/>
                  </a:rPr>
                  <a:t>Users</a:t>
                </a:r>
              </a:p>
            </p:txBody>
          </p:sp>
        </p:grpSp>
        <p:cxnSp>
          <p:nvCxnSpPr>
            <p:cNvPr id="19" name="Straight Arrow Connector 18">
              <a:extLst>
                <a:ext uri="{FF2B5EF4-FFF2-40B4-BE49-F238E27FC236}">
                  <a16:creationId xmlns:a16="http://schemas.microsoft.com/office/drawing/2014/main" id="{8D05AEC4-4714-470E-B26C-ED6E71A8CA68}"/>
                </a:ext>
                <a:ext uri="{C183D7F6-B498-43B3-948B-1728B52AA6E4}">
                  <adec:decorative xmlns:adec="http://schemas.microsoft.com/office/drawing/2017/decorative" val="1"/>
                </a:ext>
              </a:extLst>
            </p:cNvPr>
            <p:cNvCxnSpPr/>
            <p:nvPr/>
          </p:nvCxnSpPr>
          <p:spPr>
            <a:xfrm>
              <a:off x="2902390" y="3768742"/>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DCFFB60-E530-4109-8AD3-949FE2DE55E1}"/>
                </a:ext>
                <a:ext uri="{C183D7F6-B498-43B3-948B-1728B52AA6E4}">
                  <adec:decorative xmlns:adec="http://schemas.microsoft.com/office/drawing/2017/decorative" val="1"/>
                </a:ext>
              </a:extLst>
            </p:cNvPr>
            <p:cNvGrpSpPr/>
            <p:nvPr/>
          </p:nvGrpSpPr>
          <p:grpSpPr>
            <a:xfrm>
              <a:off x="4544349" y="3298842"/>
              <a:ext cx="1338909" cy="1470957"/>
              <a:chOff x="4446478" y="3298842"/>
              <a:chExt cx="1338909" cy="1470957"/>
            </a:xfrm>
          </p:grpSpPr>
          <p:grpSp>
            <p:nvGrpSpPr>
              <p:cNvPr id="7" name="Group 6">
                <a:extLst>
                  <a:ext uri="{FF2B5EF4-FFF2-40B4-BE49-F238E27FC236}">
                    <a16:creationId xmlns:a16="http://schemas.microsoft.com/office/drawing/2014/main" id="{05753E9D-B13A-4552-82B4-6044BF6FE8F8}"/>
                  </a:ext>
                  <a:ext uri="{C183D7F6-B498-43B3-948B-1728B52AA6E4}">
                    <adec:decorative xmlns:adec="http://schemas.microsoft.com/office/drawing/2017/decorative" val="1"/>
                  </a:ext>
                </a:extLst>
              </p:cNvPr>
              <p:cNvGrpSpPr/>
              <p:nvPr/>
            </p:nvGrpSpPr>
            <p:grpSpPr>
              <a:xfrm>
                <a:off x="4446478" y="3298842"/>
                <a:ext cx="1338909" cy="774700"/>
                <a:chOff x="4446478" y="3298842"/>
                <a:chExt cx="1338909" cy="774700"/>
              </a:xfrm>
            </p:grpSpPr>
            <p:pic>
              <p:nvPicPr>
                <p:cNvPr id="11" name="Graphic 10">
                  <a:extLst>
                    <a:ext uri="{FF2B5EF4-FFF2-40B4-BE49-F238E27FC236}">
                      <a16:creationId xmlns:a16="http://schemas.microsoft.com/office/drawing/2014/main" id="{CFFB19BB-E201-4B05-91F3-1136D3349BB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6478" y="3298842"/>
                  <a:ext cx="469900" cy="469900"/>
                </a:xfrm>
                <a:prstGeom prst="rect">
                  <a:avLst/>
                </a:prstGeom>
              </p:spPr>
            </p:pic>
            <p:pic>
              <p:nvPicPr>
                <p:cNvPr id="12" name="Graphic 11">
                  <a:extLst>
                    <a:ext uri="{FF2B5EF4-FFF2-40B4-BE49-F238E27FC236}">
                      <a16:creationId xmlns:a16="http://schemas.microsoft.com/office/drawing/2014/main" id="{93F7EF8F-86EE-4E90-AA20-B88867417B2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80983" y="3451242"/>
                  <a:ext cx="469900" cy="469900"/>
                </a:xfrm>
                <a:prstGeom prst="rect">
                  <a:avLst/>
                </a:prstGeom>
              </p:spPr>
            </p:pic>
            <p:pic>
              <p:nvPicPr>
                <p:cNvPr id="13" name="Graphic 12">
                  <a:extLst>
                    <a:ext uri="{FF2B5EF4-FFF2-40B4-BE49-F238E27FC236}">
                      <a16:creationId xmlns:a16="http://schemas.microsoft.com/office/drawing/2014/main" id="{9FF2A9F5-AFE7-4689-838A-A22D99E7099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5487" y="3603642"/>
                  <a:ext cx="469900" cy="469900"/>
                </a:xfrm>
                <a:prstGeom prst="rect">
                  <a:avLst/>
                </a:prstGeom>
              </p:spPr>
            </p:pic>
          </p:grpSp>
          <p:sp>
            <p:nvSpPr>
              <p:cNvPr id="14" name="TextBox 13">
                <a:extLst>
                  <a:ext uri="{FF2B5EF4-FFF2-40B4-BE49-F238E27FC236}">
                    <a16:creationId xmlns:a16="http://schemas.microsoft.com/office/drawing/2014/main" id="{B29237E9-0D1D-4332-845B-7E840F7204CC}"/>
                  </a:ext>
                  <a:ext uri="{C183D7F6-B498-43B3-948B-1728B52AA6E4}">
                    <adec:decorative xmlns:adec="http://schemas.microsoft.com/office/drawing/2017/decorative" val="1"/>
                  </a:ext>
                </a:extLst>
              </p:cNvPr>
              <p:cNvSpPr txBox="1"/>
              <p:nvPr/>
            </p:nvSpPr>
            <p:spPr>
              <a:xfrm>
                <a:off x="4519455" y="4185024"/>
                <a:ext cx="1192955" cy="584775"/>
              </a:xfrm>
              <a:prstGeom prst="rect">
                <a:avLst/>
              </a:prstGeom>
              <a:noFill/>
            </p:spPr>
            <p:txBody>
              <a:bodyPr wrap="none" rtlCol="0">
                <a:spAutoFit/>
              </a:bodyPr>
              <a:lstStyle/>
              <a:p>
                <a:pPr algn="ctr"/>
                <a:r>
                  <a:rPr lang="en-US" sz="1600">
                    <a:latin typeface="+mj-lt"/>
                    <a:ea typeface="Amazon Ember Light" panose="020B0403020204020204" pitchFamily="34" charset="0"/>
                    <a:cs typeface="Amazon Ember Light" panose="020B0403020204020204" pitchFamily="34" charset="0"/>
                  </a:rPr>
                  <a:t>Application</a:t>
                </a:r>
              </a:p>
              <a:p>
                <a:pPr algn="ctr"/>
                <a:r>
                  <a:rPr lang="en-US" sz="1600">
                    <a:latin typeface="+mj-lt"/>
                    <a:ea typeface="Amazon Ember Light" panose="020B0403020204020204" pitchFamily="34" charset="0"/>
                    <a:cs typeface="Amazon Ember Light" panose="020B0403020204020204" pitchFamily="34" charset="0"/>
                  </a:rPr>
                  <a:t>Servers</a:t>
                </a:r>
              </a:p>
            </p:txBody>
          </p:sp>
        </p:grpSp>
        <p:cxnSp>
          <p:nvCxnSpPr>
            <p:cNvPr id="21" name="Straight Arrow Connector 20">
              <a:extLst>
                <a:ext uri="{FF2B5EF4-FFF2-40B4-BE49-F238E27FC236}">
                  <a16:creationId xmlns:a16="http://schemas.microsoft.com/office/drawing/2014/main" id="{5F77357D-2004-4281-8E38-2D1BE81EAB9B}"/>
                </a:ext>
                <a:ext uri="{C183D7F6-B498-43B3-948B-1728B52AA6E4}">
                  <adec:decorative xmlns:adec="http://schemas.microsoft.com/office/drawing/2017/decorative" val="1"/>
                </a:ext>
              </a:extLst>
            </p:cNvPr>
            <p:cNvCxnSpPr/>
            <p:nvPr/>
          </p:nvCxnSpPr>
          <p:spPr>
            <a:xfrm>
              <a:off x="6153617" y="3768742"/>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B404088-5E11-4BD0-B6A4-26DA34127CA5}"/>
                </a:ext>
                <a:ext uri="{C183D7F6-B498-43B3-948B-1728B52AA6E4}">
                  <adec:decorative xmlns:adec="http://schemas.microsoft.com/office/drawing/2017/decorative" val="1"/>
                </a:ext>
              </a:extLst>
            </p:cNvPr>
            <p:cNvGrpSpPr/>
            <p:nvPr/>
          </p:nvGrpSpPr>
          <p:grpSpPr>
            <a:xfrm>
              <a:off x="7795576" y="3197241"/>
              <a:ext cx="2301904" cy="1634111"/>
              <a:chOff x="7795576" y="3197241"/>
              <a:chExt cx="2301904" cy="1634111"/>
            </a:xfrm>
          </p:grpSpPr>
          <p:pic>
            <p:nvPicPr>
              <p:cNvPr id="17" name="Graphic 16">
                <a:extLst>
                  <a:ext uri="{FF2B5EF4-FFF2-40B4-BE49-F238E27FC236}">
                    <a16:creationId xmlns:a16="http://schemas.microsoft.com/office/drawing/2014/main" id="{38A8BDA3-C21E-4A91-833D-AD21ADC5664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90928" y="3689844"/>
                <a:ext cx="711200" cy="711200"/>
              </a:xfrm>
              <a:prstGeom prst="rect">
                <a:avLst/>
              </a:prstGeom>
            </p:spPr>
          </p:pic>
          <p:sp>
            <p:nvSpPr>
              <p:cNvPr id="16" name="TextBox 15">
                <a:extLst>
                  <a:ext uri="{FF2B5EF4-FFF2-40B4-BE49-F238E27FC236}">
                    <a16:creationId xmlns:a16="http://schemas.microsoft.com/office/drawing/2014/main" id="{F4841233-CC48-4A8E-A4DE-41C67820F95A}"/>
                  </a:ext>
                  <a:ext uri="{C183D7F6-B498-43B3-948B-1728B52AA6E4}">
                    <adec:decorative xmlns:adec="http://schemas.microsoft.com/office/drawing/2017/decorative" val="1"/>
                  </a:ext>
                </a:extLst>
              </p:cNvPr>
              <p:cNvSpPr txBox="1"/>
              <p:nvPr/>
            </p:nvSpPr>
            <p:spPr>
              <a:xfrm>
                <a:off x="7795576" y="4485657"/>
                <a:ext cx="2301904" cy="338554"/>
              </a:xfrm>
              <a:prstGeom prst="rect">
                <a:avLst/>
              </a:prstGeom>
              <a:noFill/>
            </p:spPr>
            <p:txBody>
              <a:bodyPr wrap="square" rtlCol="0">
                <a:spAutoFit/>
              </a:bodyPr>
              <a:lstStyle/>
              <a:p>
                <a:pPr algn="ctr"/>
                <a:r>
                  <a:rPr lang="en-US" sz="1600"/>
                  <a:t>Amazon RDS</a:t>
                </a:r>
              </a:p>
            </p:txBody>
          </p:sp>
          <p:grpSp>
            <p:nvGrpSpPr>
              <p:cNvPr id="18" name="Group 17">
                <a:extLst>
                  <a:ext uri="{FF2B5EF4-FFF2-40B4-BE49-F238E27FC236}">
                    <a16:creationId xmlns:a16="http://schemas.microsoft.com/office/drawing/2014/main" id="{6685C532-4385-48CD-8A29-699FCE4E6FF0}"/>
                  </a:ext>
                  <a:ext uri="{C183D7F6-B498-43B3-948B-1728B52AA6E4}">
                    <adec:decorative xmlns:adec="http://schemas.microsoft.com/office/drawing/2017/decorative" val="1"/>
                  </a:ext>
                </a:extLst>
              </p:cNvPr>
              <p:cNvGrpSpPr/>
              <p:nvPr/>
            </p:nvGrpSpPr>
            <p:grpSpPr>
              <a:xfrm>
                <a:off x="7924880" y="3197241"/>
                <a:ext cx="2043296" cy="1634111"/>
                <a:chOff x="7894416" y="3197241"/>
                <a:chExt cx="2043296" cy="1634111"/>
              </a:xfrm>
            </p:grpSpPr>
            <p:sp>
              <p:nvSpPr>
                <p:cNvPr id="20" name="Rectangle 19">
                  <a:extLst>
                    <a:ext uri="{FF2B5EF4-FFF2-40B4-BE49-F238E27FC236}">
                      <a16:creationId xmlns:a16="http://schemas.microsoft.com/office/drawing/2014/main" id="{499EE4DD-9825-43B0-8ED2-FA8A9E07D4BB}"/>
                    </a:ext>
                    <a:ext uri="{C183D7F6-B498-43B3-948B-1728B52AA6E4}">
                      <adec:decorative xmlns:adec="http://schemas.microsoft.com/office/drawing/2017/decorative" val="1"/>
                    </a:ext>
                  </a:extLst>
                </p:cNvPr>
                <p:cNvSpPr/>
                <p:nvPr/>
              </p:nvSpPr>
              <p:spPr>
                <a:xfrm>
                  <a:off x="7894416" y="3197241"/>
                  <a:ext cx="2043296" cy="163411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Arial" panose="020B0604020202020204"/>
                      <a:ea typeface="+mn-ea"/>
                      <a:cs typeface="+mn-cs"/>
                    </a:rPr>
                    <a:t> AWS Cloud</a:t>
                  </a:r>
                </a:p>
              </p:txBody>
            </p:sp>
            <p:pic>
              <p:nvPicPr>
                <p:cNvPr id="22" name="Graphic 21">
                  <a:extLst>
                    <a:ext uri="{FF2B5EF4-FFF2-40B4-BE49-F238E27FC236}">
                      <a16:creationId xmlns:a16="http://schemas.microsoft.com/office/drawing/2014/main" id="{8EBD5A43-9F65-4AC4-BA34-90822817385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94416" y="3197242"/>
                  <a:ext cx="457200" cy="457200"/>
                </a:xfrm>
                <a:prstGeom prst="rect">
                  <a:avLst/>
                </a:prstGeom>
              </p:spPr>
            </p:pic>
          </p:grpSp>
        </p:grpSp>
      </p:grpSp>
    </p:spTree>
    <p:custDataLst>
      <p:tags r:id="rId1"/>
    </p:custDataLst>
    <p:extLst>
      <p:ext uri="{BB962C8B-B14F-4D97-AF65-F5344CB8AC3E}">
        <p14:creationId xmlns:p14="http://schemas.microsoft.com/office/powerpoint/2010/main" val="3603236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1BDBC9-A750-4EA5-95CA-8D1B678F99F5}"/>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9</a:t>
            </a:fld>
            <a:endParaRPr lang="en-US"/>
          </a:p>
        </p:txBody>
      </p:sp>
      <p:sp>
        <p:nvSpPr>
          <p:cNvPr id="2" name="Title 1"/>
          <p:cNvSpPr>
            <a:spLocks noGrp="1"/>
          </p:cNvSpPr>
          <p:nvPr>
            <p:ph type="title"/>
          </p:nvPr>
        </p:nvSpPr>
        <p:spPr/>
        <p:txBody>
          <a:bodyPr>
            <a:normAutofit/>
          </a:bodyPr>
          <a:lstStyle/>
          <a:p>
            <a:r>
              <a:rPr lang="en-US"/>
              <a:t>From on-premises databases to Amazon RDS</a:t>
            </a:r>
          </a:p>
        </p:txBody>
      </p:sp>
      <p:sp>
        <p:nvSpPr>
          <p:cNvPr id="10" name="TextBox 9">
            <a:extLst>
              <a:ext uri="{FF2B5EF4-FFF2-40B4-BE49-F238E27FC236}">
                <a16:creationId xmlns:a16="http://schemas.microsoft.com/office/drawing/2014/main" id="{B6036A0F-C2FD-5C4F-A938-8AFCB5C1F050}"/>
              </a:ext>
            </a:extLst>
          </p:cNvPr>
          <p:cNvSpPr txBox="1"/>
          <p:nvPr/>
        </p:nvSpPr>
        <p:spPr>
          <a:xfrm>
            <a:off x="871221" y="1398074"/>
            <a:ext cx="2588974" cy="369332"/>
          </a:xfrm>
          <a:prstGeom prst="rect">
            <a:avLst/>
          </a:prstGeom>
          <a:noFill/>
        </p:spPr>
        <p:txBody>
          <a:bodyPr wrap="square" rtlCol="0">
            <a:spAutoFit/>
          </a:bodyPr>
          <a:lstStyle/>
          <a:p>
            <a:r>
              <a:rPr lang="en-US"/>
              <a:t>On-premises database</a:t>
            </a:r>
          </a:p>
        </p:txBody>
      </p:sp>
      <p:sp>
        <p:nvSpPr>
          <p:cNvPr id="6" name="Rectangle: Rounded Corners 5" descr="Compares services provided for on-premises databases with running a database on EC2 and Amazon RDS or Amazon Aurora.">
            <a:extLst>
              <a:ext uri="{FF2B5EF4-FFF2-40B4-BE49-F238E27FC236}">
                <a16:creationId xmlns:a16="http://schemas.microsoft.com/office/drawing/2014/main" id="{81235D6E-2D82-4819-831C-825FAB5EF2EE}"/>
              </a:ext>
              <a:ext uri="{C183D7F6-B498-43B3-948B-1728B52AA6E4}">
                <adec:decorative xmlns:adec="http://schemas.microsoft.com/office/drawing/2017/decorative" val="1"/>
              </a:ext>
            </a:extLst>
          </p:cNvPr>
          <p:cNvSpPr/>
          <p:nvPr/>
        </p:nvSpPr>
        <p:spPr>
          <a:xfrm>
            <a:off x="992459" y="1905906"/>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descr="compares services provided for on-premises databases with running a database on EC2 and Amazon RDS or Amazon Aurora.">
            <a:extLst>
              <a:ext uri="{FF2B5EF4-FFF2-40B4-BE49-F238E27FC236}">
                <a16:creationId xmlns:a16="http://schemas.microsoft.com/office/drawing/2014/main" id="{32414289-969B-40A9-BA47-A0F31822B01C}"/>
              </a:ext>
            </a:extLst>
          </p:cNvPr>
          <p:cNvSpPr txBox="1"/>
          <p:nvPr/>
        </p:nvSpPr>
        <p:spPr>
          <a:xfrm>
            <a:off x="1127101" y="2326236"/>
            <a:ext cx="2504491" cy="3293209"/>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pic>
        <p:nvPicPr>
          <p:cNvPr id="14" name="Picture 13">
            <a:extLst>
              <a:ext uri="{FF2B5EF4-FFF2-40B4-BE49-F238E27FC236}">
                <a16:creationId xmlns:a16="http://schemas.microsoft.com/office/drawing/2014/main" id="{CDCD166F-1AE8-A546-8BE5-CF5BEA06E94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400517" y="1420204"/>
            <a:ext cx="917850" cy="325072"/>
          </a:xfrm>
          <a:prstGeom prst="rect">
            <a:avLst/>
          </a:prstGeom>
        </p:spPr>
      </p:pic>
      <p:sp>
        <p:nvSpPr>
          <p:cNvPr id="11" name="TextBox 10">
            <a:extLst>
              <a:ext uri="{FF2B5EF4-FFF2-40B4-BE49-F238E27FC236}">
                <a16:creationId xmlns:a16="http://schemas.microsoft.com/office/drawing/2014/main" id="{B6036A0F-C2FD-5C4F-A938-8AFCB5C1F050}"/>
              </a:ext>
            </a:extLst>
          </p:cNvPr>
          <p:cNvSpPr txBox="1"/>
          <p:nvPr/>
        </p:nvSpPr>
        <p:spPr>
          <a:xfrm>
            <a:off x="4298288" y="1106646"/>
            <a:ext cx="3290622" cy="646331"/>
          </a:xfrm>
          <a:prstGeom prst="rect">
            <a:avLst/>
          </a:prstGeom>
          <a:noFill/>
        </p:spPr>
        <p:txBody>
          <a:bodyPr wrap="square" rtlCol="0">
            <a:spAutoFit/>
          </a:bodyPr>
          <a:lstStyle/>
          <a:p>
            <a:pPr algn="ctr"/>
            <a:r>
              <a:rPr lang="en-US"/>
              <a:t>Database in Amazon Elastic Compute Cloud (Amazon EC2) </a:t>
            </a:r>
          </a:p>
        </p:txBody>
      </p:sp>
      <p:sp>
        <p:nvSpPr>
          <p:cNvPr id="16" name="Rectangle: Rounded Corners 15">
            <a:extLst>
              <a:ext uri="{FF2B5EF4-FFF2-40B4-BE49-F238E27FC236}">
                <a16:creationId xmlns:a16="http://schemas.microsoft.com/office/drawing/2014/main" id="{ED60E61A-2F24-4948-B18D-E53B00C572FD}"/>
              </a:ext>
              <a:ext uri="{C183D7F6-B498-43B3-948B-1728B52AA6E4}">
                <adec:decorative xmlns:adec="http://schemas.microsoft.com/office/drawing/2017/decorative" val="1"/>
              </a:ext>
            </a:extLst>
          </p:cNvPr>
          <p:cNvSpPr/>
          <p:nvPr/>
        </p:nvSpPr>
        <p:spPr>
          <a:xfrm>
            <a:off x="4624032" y="1913343"/>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descr="compares services provided for on-premises databases with running a database on EC2 and Amazon RDS or Amazon Aurora.">
            <a:extLst>
              <a:ext uri="{FF2B5EF4-FFF2-40B4-BE49-F238E27FC236}">
                <a16:creationId xmlns:a16="http://schemas.microsoft.com/office/drawing/2014/main" id="{8F8F047D-3287-4218-BC4C-4C0A5C99CE5B}"/>
              </a:ext>
            </a:extLst>
          </p:cNvPr>
          <p:cNvSpPr txBox="1"/>
          <p:nvPr/>
        </p:nvSpPr>
        <p:spPr>
          <a:xfrm>
            <a:off x="3737729" y="4843413"/>
            <a:ext cx="942887" cy="584775"/>
          </a:xfrm>
          <a:prstGeom prst="rect">
            <a:avLst/>
          </a:prstGeom>
          <a:noFill/>
        </p:spPr>
        <p:txBody>
          <a:bodyPr wrap="none" rtlCol="0">
            <a:spAutoFit/>
          </a:bodyPr>
          <a:lstStyle/>
          <a:p>
            <a:pPr algn="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AWS</a:t>
            </a:r>
          </a:p>
          <a:p>
            <a:pPr algn="r"/>
            <a:r>
              <a:rPr lang="en-US" sz="1600">
                <a:latin typeface="Amazon Ember Light" panose="020B0403020204020204" pitchFamily="34" charset="0"/>
                <a:ea typeface="Amazon Ember Light" panose="020B0403020204020204" pitchFamily="34" charset="0"/>
                <a:cs typeface="Amazon Ember Light" panose="020B0403020204020204" pitchFamily="34" charset="0"/>
              </a:rPr>
              <a:t>provides</a:t>
            </a:r>
          </a:p>
        </p:txBody>
      </p:sp>
      <p:sp>
        <p:nvSpPr>
          <p:cNvPr id="8" name="Rectangle: Rounded Corners 7">
            <a:extLst>
              <a:ext uri="{FF2B5EF4-FFF2-40B4-BE49-F238E27FC236}">
                <a16:creationId xmlns:a16="http://schemas.microsoft.com/office/drawing/2014/main" id="{BBEAD904-7A00-417D-A4F4-ABF8C0F4EF8E}"/>
              </a:ext>
              <a:ext uri="{C183D7F6-B498-43B3-948B-1728B52AA6E4}">
                <adec:decorative xmlns:adec="http://schemas.microsoft.com/office/drawing/2017/decorative" val="1"/>
              </a:ext>
            </a:extLst>
          </p:cNvPr>
          <p:cNvSpPr/>
          <p:nvPr/>
        </p:nvSpPr>
        <p:spPr>
          <a:xfrm>
            <a:off x="4657485" y="4594302"/>
            <a:ext cx="2583378" cy="1025143"/>
          </a:xfrm>
          <a:prstGeom prst="roundRect">
            <a:avLst/>
          </a:prstGeom>
          <a:gradFill>
            <a:gsLst>
              <a:gs pos="0">
                <a:schemeClr val="accent5">
                  <a:alpha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compares services provided for on-premises databases with running a database on EC2 and Amazon RDS or Amazon Aurora.">
            <a:extLst>
              <a:ext uri="{FF2B5EF4-FFF2-40B4-BE49-F238E27FC236}">
                <a16:creationId xmlns:a16="http://schemas.microsoft.com/office/drawing/2014/main" id="{C79D75DB-AAA9-46C6-A870-DDFBB1DFAF11}"/>
              </a:ext>
            </a:extLst>
          </p:cNvPr>
          <p:cNvSpPr txBox="1"/>
          <p:nvPr/>
        </p:nvSpPr>
        <p:spPr>
          <a:xfrm>
            <a:off x="4702919" y="2344824"/>
            <a:ext cx="2504491" cy="3293209"/>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pic>
        <p:nvPicPr>
          <p:cNvPr id="13" name="Picture 12">
            <a:extLst>
              <a:ext uri="{FF2B5EF4-FFF2-40B4-BE49-F238E27FC236}">
                <a16:creationId xmlns:a16="http://schemas.microsoft.com/office/drawing/2014/main" id="{FBE9623D-EF37-BB4D-9AB7-3B927610344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489633" y="1420204"/>
            <a:ext cx="917850" cy="325072"/>
          </a:xfrm>
          <a:prstGeom prst="rect">
            <a:avLst/>
          </a:prstGeom>
        </p:spPr>
      </p:pic>
      <p:sp>
        <p:nvSpPr>
          <p:cNvPr id="3" name="TextBox 2">
            <a:extLst>
              <a:ext uri="{FF2B5EF4-FFF2-40B4-BE49-F238E27FC236}">
                <a16:creationId xmlns:a16="http://schemas.microsoft.com/office/drawing/2014/main" id="{B6036A0F-C2FD-5C4F-A938-8AFCB5C1F050}"/>
              </a:ext>
            </a:extLst>
          </p:cNvPr>
          <p:cNvSpPr txBox="1"/>
          <p:nvPr/>
        </p:nvSpPr>
        <p:spPr>
          <a:xfrm>
            <a:off x="8347803" y="1259575"/>
            <a:ext cx="2855424" cy="646331"/>
          </a:xfrm>
          <a:prstGeom prst="rect">
            <a:avLst/>
          </a:prstGeom>
          <a:noFill/>
        </p:spPr>
        <p:txBody>
          <a:bodyPr wrap="square" rtlCol="0">
            <a:spAutoFit/>
          </a:bodyPr>
          <a:lstStyle/>
          <a:p>
            <a:pPr algn="ctr"/>
            <a:r>
              <a:rPr lang="en-US"/>
              <a:t>Database in Amazon RDS or Amazon Aurora</a:t>
            </a:r>
          </a:p>
        </p:txBody>
      </p:sp>
      <p:sp>
        <p:nvSpPr>
          <p:cNvPr id="26" name="TextBox 25" descr="compares services provided for on-premises databases with running a database on EC2 and Amazon RDS or Amazon Aurora.">
            <a:extLst>
              <a:ext uri="{FF2B5EF4-FFF2-40B4-BE49-F238E27FC236}">
                <a16:creationId xmlns:a16="http://schemas.microsoft.com/office/drawing/2014/main" id="{2CEEECB6-5C06-44C9-A46C-649EF00725B1}"/>
              </a:ext>
            </a:extLst>
          </p:cNvPr>
          <p:cNvSpPr txBox="1"/>
          <p:nvPr/>
        </p:nvSpPr>
        <p:spPr>
          <a:xfrm>
            <a:off x="7342053" y="3593397"/>
            <a:ext cx="942887" cy="584775"/>
          </a:xfrm>
          <a:prstGeom prst="rect">
            <a:avLst/>
          </a:prstGeom>
          <a:noFill/>
        </p:spPr>
        <p:txBody>
          <a:bodyPr wrap="none" rtlCol="0">
            <a:spAutoFit/>
          </a:bodyPr>
          <a:lstStyle/>
          <a:p>
            <a:pPr algn="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AWS</a:t>
            </a:r>
          </a:p>
          <a:p>
            <a:pPr algn="r"/>
            <a:r>
              <a:rPr lang="en-US" sz="1600">
                <a:latin typeface="Amazon Ember Light" panose="020B0403020204020204" pitchFamily="34" charset="0"/>
                <a:ea typeface="Amazon Ember Light" panose="020B0403020204020204" pitchFamily="34" charset="0"/>
                <a:cs typeface="Amazon Ember Light" panose="020B0403020204020204" pitchFamily="34" charset="0"/>
              </a:rPr>
              <a:t>provides</a:t>
            </a:r>
          </a:p>
        </p:txBody>
      </p:sp>
      <p:sp>
        <p:nvSpPr>
          <p:cNvPr id="17" name="Rectangle: Rounded Corners 16">
            <a:extLst>
              <a:ext uri="{FF2B5EF4-FFF2-40B4-BE49-F238E27FC236}">
                <a16:creationId xmlns:a16="http://schemas.microsoft.com/office/drawing/2014/main" id="{7254ACC3-2FD3-472D-B9E0-6633E3E97631}"/>
              </a:ext>
              <a:ext uri="{C183D7F6-B498-43B3-948B-1728B52AA6E4}">
                <adec:decorative xmlns:adec="http://schemas.microsoft.com/office/drawing/2017/decorative" val="1"/>
              </a:ext>
            </a:extLst>
          </p:cNvPr>
          <p:cNvSpPr/>
          <p:nvPr/>
        </p:nvSpPr>
        <p:spPr>
          <a:xfrm>
            <a:off x="8315086" y="1924494"/>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1E5F9D01-ED71-4FC5-9CEA-75E42C1DE44E}"/>
              </a:ext>
              <a:ext uri="{C183D7F6-B498-43B3-948B-1728B52AA6E4}">
                <adec:decorative xmlns:adec="http://schemas.microsoft.com/office/drawing/2017/decorative" val="1"/>
              </a:ext>
            </a:extLst>
          </p:cNvPr>
          <p:cNvSpPr/>
          <p:nvPr/>
        </p:nvSpPr>
        <p:spPr>
          <a:xfrm>
            <a:off x="8407483" y="2542478"/>
            <a:ext cx="2431503" cy="3055947"/>
          </a:xfrm>
          <a:prstGeom prst="roundRect">
            <a:avLst/>
          </a:prstGeom>
          <a:gradFill>
            <a:gsLst>
              <a:gs pos="0">
                <a:schemeClr val="accent5">
                  <a:alpha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compares services provided for on-premises databases with running a database on EC2 and Amazon RDS or Amazon Aurora.">
            <a:extLst>
              <a:ext uri="{FF2B5EF4-FFF2-40B4-BE49-F238E27FC236}">
                <a16:creationId xmlns:a16="http://schemas.microsoft.com/office/drawing/2014/main" id="{0DB00234-7610-4C94-BE98-C5F07F79CFAE}"/>
              </a:ext>
            </a:extLst>
          </p:cNvPr>
          <p:cNvSpPr txBox="1"/>
          <p:nvPr/>
        </p:nvSpPr>
        <p:spPr>
          <a:xfrm>
            <a:off x="8449729" y="2300220"/>
            <a:ext cx="2504491" cy="3293209"/>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spTree>
    <p:custDataLst>
      <p:tags r:id="rId1"/>
    </p:custDataLst>
    <p:extLst>
      <p:ext uri="{BB962C8B-B14F-4D97-AF65-F5344CB8AC3E}">
        <p14:creationId xmlns:p14="http://schemas.microsoft.com/office/powerpoint/2010/main" val="22362453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6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2.xml><?xml version="1.0" encoding="utf-8"?>
<ds:datastoreItem xmlns:ds="http://schemas.openxmlformats.org/officeDocument/2006/customXml" ds:itemID="{8C0752BD-F26E-41FF-9FB5-6A9780D93A83}">
  <ds:schemaRefs>
    <ds:schemaRef ds:uri="http://www.w3.org/XML/1998/namespace"/>
    <ds:schemaRef ds:uri="3203751e-7f26-4ef4-9d45-82e84d52b1db"/>
    <ds:schemaRef ds:uri="http://purl.org/dc/terms/"/>
    <ds:schemaRef ds:uri="http://schemas.microsoft.com/office/2006/documentManagement/types"/>
    <ds:schemaRef ds:uri="http://purl.org/dc/elements/1.1/"/>
    <ds:schemaRef ds:uri="http://schemas.microsoft.com/office/2006/metadata/properties"/>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0</TotalTime>
  <Words>8951</Words>
  <Application>Microsoft Office PowerPoint</Application>
  <PresentationFormat>Widescreen</PresentationFormat>
  <Paragraphs>853</Paragraphs>
  <Slides>64</Slides>
  <Notes>64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Amazon Ember</vt:lpstr>
      <vt:lpstr>Amazon Ember Heavy</vt:lpstr>
      <vt:lpstr>Amazon Ember Light</vt:lpstr>
      <vt:lpstr>Arial</vt:lpstr>
      <vt:lpstr>Calibri</vt:lpstr>
      <vt:lpstr>Lucida Console</vt:lpstr>
      <vt:lpstr>Segoe UI</vt:lpstr>
      <vt:lpstr>Wingdings</vt:lpstr>
      <vt:lpstr>4_TC-2022-OneBrand</vt:lpstr>
      <vt:lpstr>Module 8: Databases</vt:lpstr>
      <vt:lpstr>Module overview</vt:lpstr>
      <vt:lpstr>Module objectives</vt:lpstr>
      <vt:lpstr>Section 1: Amazon Relational Database Service</vt:lpstr>
      <vt:lpstr>Amazon Relational Database Service</vt:lpstr>
      <vt:lpstr>Unmanaged versus managed services</vt:lpstr>
      <vt:lpstr>Challenges of relational databases</vt:lpstr>
      <vt:lpstr>Amazon RDS</vt:lpstr>
      <vt:lpstr>From on-premises databases to Amazon RDS</vt:lpstr>
      <vt:lpstr>Managed services responsibilities</vt:lpstr>
      <vt:lpstr>Amazon RDS DB instances</vt:lpstr>
      <vt:lpstr>Amazon RDS in a virtual private cloud (VPC)</vt:lpstr>
      <vt:lpstr>High availability with Multi-AZ deployment (1 of 2)</vt:lpstr>
      <vt:lpstr>High availability with Multi-AZ deployment (2 of 2)</vt:lpstr>
      <vt:lpstr>Amazon RDS read replicas</vt:lpstr>
      <vt:lpstr>Use cases</vt:lpstr>
      <vt:lpstr>When to Use Amazon RDS</vt:lpstr>
      <vt:lpstr>Amazon RDS: Clock-hour billing and database characteristics </vt:lpstr>
      <vt:lpstr>Amazon RDS: DB purchase type and multiple DB instances</vt:lpstr>
      <vt:lpstr>Amazon RDS: Storage</vt:lpstr>
      <vt:lpstr>Amazon RDS: Deployment type and data transfer</vt:lpstr>
      <vt:lpstr>Recorded demo: Amazon RDS console </vt:lpstr>
      <vt:lpstr>Build Your DB Server and Interact with Your DB Using an App</vt:lpstr>
      <vt:lpstr>Lab 5: Scenario</vt:lpstr>
      <vt:lpstr>Lab 5: Tasks</vt:lpstr>
      <vt:lpstr>Lab 5: Final product</vt:lpstr>
      <vt:lpstr>Begin Lab 5: Build your DB server and interact with your DB using an application  </vt:lpstr>
      <vt:lpstr>Lab debrief:  key takeaways</vt:lpstr>
      <vt:lpstr>Section 1 key takeaways</vt:lpstr>
      <vt:lpstr>Section 2: Amazon DynamoDB</vt:lpstr>
      <vt:lpstr>Relational versus non-relational databases</vt:lpstr>
      <vt:lpstr>What is Amazon DynamoDB? </vt:lpstr>
      <vt:lpstr>Amazon DynamoDB core components</vt:lpstr>
      <vt:lpstr>Partitioning</vt:lpstr>
      <vt:lpstr>Items in a table must have a key</vt:lpstr>
      <vt:lpstr>Section 2 key takeaways</vt:lpstr>
      <vt:lpstr>Recorded demo: Amazon DynamoDB console </vt:lpstr>
      <vt:lpstr>Amazon DynamoDB demonstration</vt:lpstr>
      <vt:lpstr>Section 3: Amazon Redshift</vt:lpstr>
      <vt:lpstr>Amazon Redshift</vt:lpstr>
      <vt:lpstr>Introduction to Amazon Redshift</vt:lpstr>
      <vt:lpstr>Parallel processing architecture</vt:lpstr>
      <vt:lpstr>Automation and scaling</vt:lpstr>
      <vt:lpstr>Compatibility</vt:lpstr>
      <vt:lpstr>Amazon Redshift use cases (1 of 2)</vt:lpstr>
      <vt:lpstr>Amazon Redshift use cases (2 of 2)</vt:lpstr>
      <vt:lpstr>Section 3 key takeaways</vt:lpstr>
      <vt:lpstr>Section 4: Amazon Aurora</vt:lpstr>
      <vt:lpstr>Amazon Aurora</vt:lpstr>
      <vt:lpstr>Amazon Aurora service benefits</vt:lpstr>
      <vt:lpstr>High availability</vt:lpstr>
      <vt:lpstr>Resilient design</vt:lpstr>
      <vt:lpstr>Section 4 key takeaways</vt:lpstr>
      <vt:lpstr>The right tool for the right job</vt:lpstr>
      <vt:lpstr>Database case study activity (1 of 3) </vt:lpstr>
      <vt:lpstr>Database case study activity (2 of 3)</vt:lpstr>
      <vt:lpstr>Database case study activity 3</vt:lpstr>
      <vt:lpstr>Module wrap-up</vt:lpstr>
      <vt:lpstr>Module summary </vt:lpstr>
      <vt:lpstr>Complete the knowledge check</vt:lpstr>
      <vt:lpstr>Sample exam question</vt:lpstr>
      <vt:lpstr>Sample exam question answer</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2</cp:revision>
  <cp:lastPrinted>2022-05-18T04:14:16Z</cp:lastPrinted>
  <dcterms:created xsi:type="dcterms:W3CDTF">2022-03-28T19:31:41Z</dcterms:created>
  <dcterms:modified xsi:type="dcterms:W3CDTF">2022-12-05T16:39:06Z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